
<file path=[Content_Types].xml><?xml version="1.0" encoding="utf-8"?>
<Types xmlns="http://schemas.openxmlformats.org/package/2006/content-types">
  <Default Extension="png" ContentType="image/png"/>
  <Default Extension="jfif" ContentType="image/jpe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9" r:id="rId4"/>
    <p:sldId id="266" r:id="rId5"/>
    <p:sldId id="267" r:id="rId6"/>
    <p:sldId id="295" r:id="rId7"/>
    <p:sldId id="296" r:id="rId8"/>
    <p:sldId id="282" r:id="rId9"/>
    <p:sldId id="284" r:id="rId10"/>
    <p:sldId id="285" r:id="rId11"/>
    <p:sldId id="286" r:id="rId12"/>
    <p:sldId id="287" r:id="rId13"/>
    <p:sldId id="288" r:id="rId14"/>
    <p:sldId id="289" r:id="rId15"/>
    <p:sldId id="290" r:id="rId16"/>
    <p:sldId id="291" r:id="rId17"/>
    <p:sldId id="292" r:id="rId18"/>
    <p:sldId id="293" r:id="rId19"/>
    <p:sldId id="297" r:id="rId20"/>
    <p:sldId id="298" r:id="rId21"/>
    <p:sldId id="301" r:id="rId22"/>
    <p:sldId id="304" r:id="rId23"/>
    <p:sldId id="262" r:id="rId24"/>
    <p:sldId id="263" r:id="rId25"/>
    <p:sldId id="305" r:id="rId26"/>
    <p:sldId id="264" r:id="rId27"/>
  </p:sldIdLst>
  <p:sldSz cx="9144000" cy="6858000" type="screen4x3"/>
  <p:notesSz cx="6761163" cy="988218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BC72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92" autoAdjust="0"/>
    <p:restoredTop sz="94660"/>
  </p:normalViewPr>
  <p:slideViewPr>
    <p:cSldViewPr>
      <p:cViewPr varScale="1">
        <p:scale>
          <a:sx n="42" d="100"/>
          <a:sy n="42" d="100"/>
        </p:scale>
        <p:origin x="684" y="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https://img-fotki.yandex.ru/get/15510/212433154.61/0_135c3f_c7b7f036_L.jpg"/>
          <p:cNvPicPr>
            <a:picLocks noChangeAspect="1" noChangeArrowheads="1"/>
          </p:cNvPicPr>
          <p:nvPr userDrawn="1"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0000"/>
          </a:blip>
          <a:srcRect/>
          <a:stretch>
            <a:fillRect/>
          </a:stretch>
        </p:blipFill>
        <p:spPr bwMode="auto">
          <a:xfrm>
            <a:off x="0" y="0"/>
            <a:ext cx="3286116" cy="3207249"/>
          </a:xfrm>
          <a:prstGeom prst="rect">
            <a:avLst/>
          </a:prstGeom>
          <a:noFill/>
        </p:spPr>
      </p:pic>
      <p:sp>
        <p:nvSpPr>
          <p:cNvPr id="8" name="Блок-схема: альтернативный процесс 7"/>
          <p:cNvSpPr/>
          <p:nvPr userDrawn="1"/>
        </p:nvSpPr>
        <p:spPr>
          <a:xfrm>
            <a:off x="4500562" y="4857760"/>
            <a:ext cx="4214842" cy="1643074"/>
          </a:xfrm>
          <a:prstGeom prst="flowChartAlternateProcess">
            <a:avLst/>
          </a:prstGeom>
          <a:solidFill>
            <a:srgbClr val="FF0000">
              <a:alpha val="22000"/>
            </a:srgbClr>
          </a:solidFill>
          <a:ln w="31750">
            <a:solidFill>
              <a:srgbClr val="FF0000">
                <a:alpha val="59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Блок-схема: альтернативный процесс 6"/>
          <p:cNvSpPr/>
          <p:nvPr userDrawn="1"/>
        </p:nvSpPr>
        <p:spPr>
          <a:xfrm>
            <a:off x="642910" y="2500306"/>
            <a:ext cx="7858180" cy="1357322"/>
          </a:xfrm>
          <a:prstGeom prst="flowChartAlternateProcess">
            <a:avLst/>
          </a:prstGeom>
          <a:solidFill>
            <a:schemeClr val="bg1">
              <a:alpha val="51000"/>
            </a:schemeClr>
          </a:solidFill>
          <a:ln w="5080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500306"/>
            <a:ext cx="7772400" cy="1357322"/>
          </a:xfrm>
        </p:spPr>
        <p:txBody>
          <a:bodyPr/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500562" y="4857760"/>
            <a:ext cx="4214842" cy="1643074"/>
          </a:xfrm>
        </p:spPr>
        <p:txBody>
          <a:bodyPr/>
          <a:lstStyle>
            <a:lvl1pPr marL="0" indent="0" algn="ctr">
              <a:buNone/>
              <a:defRPr>
                <a:solidFill>
                  <a:schemeClr val="accent2">
                    <a:lumMod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/>
              <a:t>Образец подзаголовка</a:t>
            </a:r>
          </a:p>
        </p:txBody>
      </p:sp>
      <p:sp>
        <p:nvSpPr>
          <p:cNvPr id="20482" name="AutoShape 2" descr="https://www.pureline.ua/image/cache/catalog/51_bereza-260x430.png"/>
          <p:cNvSpPr>
            <a:spLocks noChangeAspect="1" noChangeArrowheads="1"/>
          </p:cNvSpPr>
          <p:nvPr userDrawn="1"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20484" name="AutoShape 4" descr="https://www.pureline.ua/image/cache/catalog/51_bereza-260x430.png"/>
          <p:cNvSpPr>
            <a:spLocks noChangeAspect="1" noChangeArrowheads="1"/>
          </p:cNvSpPr>
          <p:nvPr userDrawn="1"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20486" name="AutoShape 6" descr="https://www.pureline.ua/image/cache/catalog/51_bereza-260x430.png"/>
          <p:cNvSpPr>
            <a:spLocks noChangeAspect="1" noChangeArrowheads="1"/>
          </p:cNvSpPr>
          <p:nvPr userDrawn="1"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20488" name="AutoShape 8" descr="https://www.pureline.ua/image/cache/catalog/51_bereza-260x430.png"/>
          <p:cNvSpPr>
            <a:spLocks noChangeAspect="1" noChangeArrowheads="1"/>
          </p:cNvSpPr>
          <p:nvPr userDrawn="1"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20490" name="AutoShape 10" descr="https://www.pureline.ua/image/cache/catalog/51_bereza-260x430.png"/>
          <p:cNvSpPr>
            <a:spLocks noChangeAspect="1" noChangeArrowheads="1"/>
          </p:cNvSpPr>
          <p:nvPr userDrawn="1"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pic>
        <p:nvPicPr>
          <p:cNvPr id="12" name="Picture 8" descr="http://www.promopharma.it/wp-content/uploads/2014/11/margh-lacrimilla-2.png"/>
          <p:cNvPicPr>
            <a:picLocks noChangeAspect="1" noChangeArrowheads="1"/>
          </p:cNvPicPr>
          <p:nvPr userDrawn="1"/>
        </p:nvPicPr>
        <p:blipFill>
          <a:blip r:embed="rId3"/>
          <a:srcRect b="13333"/>
          <a:stretch>
            <a:fillRect/>
          </a:stretch>
        </p:blipFill>
        <p:spPr bwMode="auto">
          <a:xfrm>
            <a:off x="0" y="5000636"/>
            <a:ext cx="2857488" cy="1857364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15.04.2025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15.04.2025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4" descr="http://www.playcast.ru/uploads/2016/05/20/18719641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42908" y="4929198"/>
            <a:ext cx="1145825" cy="1130748"/>
          </a:xfrm>
          <a:prstGeom prst="rect">
            <a:avLst/>
          </a:prstGeom>
          <a:noFill/>
        </p:spPr>
      </p:pic>
      <p:sp>
        <p:nvSpPr>
          <p:cNvPr id="7" name="Блок-схема: альтернативный процесс 6"/>
          <p:cNvSpPr/>
          <p:nvPr userDrawn="1"/>
        </p:nvSpPr>
        <p:spPr>
          <a:xfrm>
            <a:off x="428596" y="285728"/>
            <a:ext cx="8286808" cy="1143008"/>
          </a:xfrm>
          <a:prstGeom prst="flowChartAlternateProcess">
            <a:avLst/>
          </a:prstGeom>
          <a:solidFill>
            <a:schemeClr val="accent1">
              <a:alpha val="8000"/>
            </a:schemeClr>
          </a:solidFill>
          <a:ln w="31750"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714488"/>
            <a:ext cx="8229600" cy="4525963"/>
          </a:xfrm>
        </p:spPr>
        <p:txBody>
          <a:bodyPr/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pic>
        <p:nvPicPr>
          <p:cNvPr id="19460" name="Picture 4" descr="http://www.playcast.ru/uploads/2016/05/20/18719641.pn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5584376"/>
            <a:ext cx="1290606" cy="1273624"/>
          </a:xfrm>
          <a:prstGeom prst="rect">
            <a:avLst/>
          </a:prstGeom>
          <a:noFill/>
        </p:spPr>
      </p:pic>
      <p:pic>
        <p:nvPicPr>
          <p:cNvPr id="10" name="Picture 4" descr="http://www.playcast.ru/uploads/2016/05/20/18719641.png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14480" y="5730032"/>
            <a:ext cx="1143008" cy="1127968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Блок-схема: альтернативный процесс 6"/>
          <p:cNvSpPr/>
          <p:nvPr userDrawn="1"/>
        </p:nvSpPr>
        <p:spPr>
          <a:xfrm>
            <a:off x="714348" y="2928934"/>
            <a:ext cx="7786742" cy="1428760"/>
          </a:xfrm>
          <a:prstGeom prst="flowChartAlternateProcess">
            <a:avLst/>
          </a:prstGeom>
          <a:solidFill>
            <a:schemeClr val="accent1">
              <a:alpha val="8000"/>
            </a:schemeClr>
          </a:solidFill>
          <a:ln w="31750"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3000372"/>
            <a:ext cx="7772400" cy="1362075"/>
          </a:xfrm>
        </p:spPr>
        <p:txBody>
          <a:bodyPr anchor="t"/>
          <a:lstStyle>
            <a:lvl1pPr algn="ctr">
              <a:defRPr sz="4000" b="1" cap="all"/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15.04.2025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pic>
        <p:nvPicPr>
          <p:cNvPr id="8" name="Picture 2" descr="https://img-fotki.yandex.ru/get/15510/212433154.61/0_135c3f_c7b7f036_L.jpg"/>
          <p:cNvPicPr>
            <a:picLocks noChangeAspect="1" noChangeArrowheads="1"/>
          </p:cNvPicPr>
          <p:nvPr userDrawn="1"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9000"/>
          </a:blip>
          <a:srcRect/>
          <a:stretch>
            <a:fillRect/>
          </a:stretch>
        </p:blipFill>
        <p:spPr bwMode="auto">
          <a:xfrm>
            <a:off x="0" y="0"/>
            <a:ext cx="3286116" cy="3207249"/>
          </a:xfrm>
          <a:prstGeom prst="rect">
            <a:avLst/>
          </a:prstGeom>
          <a:noFill/>
        </p:spPr>
      </p:pic>
      <p:pic>
        <p:nvPicPr>
          <p:cNvPr id="9" name="Picture 4" descr="http://www.playcast.ru/uploads/2016/05/20/18719641.pn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929198"/>
            <a:ext cx="1145825" cy="1130748"/>
          </a:xfrm>
          <a:prstGeom prst="rect">
            <a:avLst/>
          </a:prstGeom>
          <a:noFill/>
        </p:spPr>
      </p:pic>
      <p:pic>
        <p:nvPicPr>
          <p:cNvPr id="10" name="Picture 4" descr="http://www.playcast.ru/uploads/2016/05/20/18719641.png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34" y="5584376"/>
            <a:ext cx="1290606" cy="1273624"/>
          </a:xfrm>
          <a:prstGeom prst="rect">
            <a:avLst/>
          </a:prstGeom>
          <a:noFill/>
        </p:spPr>
      </p:pic>
      <p:pic>
        <p:nvPicPr>
          <p:cNvPr id="11" name="Picture 4" descr="http://www.playcast.ru/uploads/2016/05/20/18719641.png"/>
          <p:cNvPicPr>
            <a:picLocks noChangeAspect="1" noChangeArrowheads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14480" y="5730032"/>
            <a:ext cx="1143008" cy="1127968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Блок-схема: альтернативный процесс 7"/>
          <p:cNvSpPr/>
          <p:nvPr userDrawn="1"/>
        </p:nvSpPr>
        <p:spPr>
          <a:xfrm>
            <a:off x="428596" y="285728"/>
            <a:ext cx="8286808" cy="1143008"/>
          </a:xfrm>
          <a:prstGeom prst="flowChartAlternateProcess">
            <a:avLst/>
          </a:prstGeom>
          <a:solidFill>
            <a:schemeClr val="accent1">
              <a:alpha val="8000"/>
            </a:schemeClr>
          </a:solidFill>
          <a:ln w="31750"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51149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51149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pic>
        <p:nvPicPr>
          <p:cNvPr id="6" name="Picture 4" descr="http://www.playcast.ru/uploads/2016/05/20/18719641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072074"/>
            <a:ext cx="1145825" cy="1130748"/>
          </a:xfrm>
          <a:prstGeom prst="rect">
            <a:avLst/>
          </a:prstGeom>
          <a:noFill/>
        </p:spPr>
      </p:pic>
      <p:pic>
        <p:nvPicPr>
          <p:cNvPr id="7" name="Picture 4" descr="http://www.playcast.ru/uploads/2016/05/20/18719641.pn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786" y="5584376"/>
            <a:ext cx="1290606" cy="1273624"/>
          </a:xfrm>
          <a:prstGeom prst="rect">
            <a:avLst/>
          </a:prstGeom>
          <a:noFill/>
        </p:spPr>
      </p:pic>
      <p:pic>
        <p:nvPicPr>
          <p:cNvPr id="9" name="Picture 4" descr="http://www.playcast.ru/uploads/2016/05/20/18719641.png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28762" y="5730032"/>
            <a:ext cx="1143008" cy="1127968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Блок-схема: альтернативный процесс 9"/>
          <p:cNvSpPr/>
          <p:nvPr userDrawn="1"/>
        </p:nvSpPr>
        <p:spPr>
          <a:xfrm>
            <a:off x="428596" y="285728"/>
            <a:ext cx="8286808" cy="1143008"/>
          </a:xfrm>
          <a:prstGeom prst="flowChartAlternateProcess">
            <a:avLst/>
          </a:prstGeom>
          <a:solidFill>
            <a:schemeClr val="accent1">
              <a:alpha val="8000"/>
            </a:schemeClr>
          </a:solidFill>
          <a:ln w="31750"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2" name="Блок-схема: альтернативный процесс 11"/>
          <p:cNvSpPr/>
          <p:nvPr userDrawn="1"/>
        </p:nvSpPr>
        <p:spPr>
          <a:xfrm>
            <a:off x="4643438" y="1571612"/>
            <a:ext cx="4071966" cy="571504"/>
          </a:xfrm>
          <a:prstGeom prst="flowChartAlternateProcess">
            <a:avLst/>
          </a:prstGeom>
          <a:solidFill>
            <a:schemeClr val="accent1">
              <a:alpha val="8000"/>
            </a:schemeClr>
          </a:solidFill>
          <a:ln w="31750"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1" name="Блок-схема: альтернативный процесс 10"/>
          <p:cNvSpPr/>
          <p:nvPr userDrawn="1"/>
        </p:nvSpPr>
        <p:spPr>
          <a:xfrm>
            <a:off x="428596" y="1571612"/>
            <a:ext cx="4071966" cy="571504"/>
          </a:xfrm>
          <a:prstGeom prst="flowChartAlternateProcess">
            <a:avLst/>
          </a:prstGeom>
          <a:solidFill>
            <a:schemeClr val="accent1">
              <a:alpha val="8000"/>
            </a:schemeClr>
          </a:solidFill>
          <a:ln w="31750"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285991"/>
            <a:ext cx="4040188" cy="442915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285991"/>
            <a:ext cx="4041775" cy="442915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pic>
        <p:nvPicPr>
          <p:cNvPr id="13" name="Picture 4" descr="http://www.playcast.ru/uploads/2016/05/20/18719641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929198"/>
            <a:ext cx="1145825" cy="1130748"/>
          </a:xfrm>
          <a:prstGeom prst="rect">
            <a:avLst/>
          </a:prstGeom>
          <a:noFill/>
        </p:spPr>
      </p:pic>
      <p:pic>
        <p:nvPicPr>
          <p:cNvPr id="14" name="Picture 4" descr="http://www.playcast.ru/uploads/2016/05/20/18719641.pn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5584376"/>
            <a:ext cx="1290606" cy="1273624"/>
          </a:xfrm>
          <a:prstGeom prst="rect">
            <a:avLst/>
          </a:prstGeom>
          <a:noFill/>
        </p:spPr>
      </p:pic>
      <p:pic>
        <p:nvPicPr>
          <p:cNvPr id="15" name="Picture 4" descr="http://www.playcast.ru/uploads/2016/05/20/18719641.png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14480" y="5730032"/>
            <a:ext cx="1143008" cy="1127968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s://img-fotki.yandex.ru/get/15510/212433154.61/0_135c3f_c7b7f036_L.jpg"/>
          <p:cNvPicPr>
            <a:picLocks noChangeAspect="1" noChangeArrowheads="1"/>
          </p:cNvPicPr>
          <p:nvPr userDrawn="1"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6000" contrast="-24000"/>
          </a:blip>
          <a:srcRect/>
          <a:stretch>
            <a:fillRect/>
          </a:stretch>
        </p:blipFill>
        <p:spPr bwMode="auto">
          <a:xfrm>
            <a:off x="0" y="1"/>
            <a:ext cx="2214546" cy="3286123"/>
          </a:xfrm>
          <a:prstGeom prst="rect">
            <a:avLst/>
          </a:prstGeom>
          <a:noFill/>
        </p:spPr>
      </p:pic>
      <p:sp>
        <p:nvSpPr>
          <p:cNvPr id="6" name="Блок-схема: альтернативный процесс 5"/>
          <p:cNvSpPr/>
          <p:nvPr userDrawn="1"/>
        </p:nvSpPr>
        <p:spPr>
          <a:xfrm>
            <a:off x="428596" y="285728"/>
            <a:ext cx="8286808" cy="1143008"/>
          </a:xfrm>
          <a:prstGeom prst="flowChartAlternateProcess">
            <a:avLst/>
          </a:prstGeom>
          <a:solidFill>
            <a:schemeClr val="accent1">
              <a:alpha val="8000"/>
            </a:schemeClr>
          </a:solidFill>
          <a:ln w="31750"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Образец заголовка</a:t>
            </a:r>
          </a:p>
        </p:txBody>
      </p:sp>
      <p:pic>
        <p:nvPicPr>
          <p:cNvPr id="9" name="Picture 8" descr="http://www.promopharma.it/wp-content/uploads/2014/11/margh-lacrimilla-2.png"/>
          <p:cNvPicPr>
            <a:picLocks noChangeAspect="1" noChangeArrowheads="1"/>
          </p:cNvPicPr>
          <p:nvPr userDrawn="1"/>
        </p:nvPicPr>
        <p:blipFill>
          <a:blip r:embed="rId3">
            <a:lum bright="7000"/>
          </a:blip>
          <a:srcRect b="20000"/>
          <a:stretch>
            <a:fillRect/>
          </a:stretch>
        </p:blipFill>
        <p:spPr bwMode="auto">
          <a:xfrm>
            <a:off x="0" y="5143512"/>
            <a:ext cx="2857488" cy="1714488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http://www.playcast.ru/uploads/2016/05/20/18719641.png"/>
          <p:cNvPicPr>
            <a:picLocks noChangeAspect="1" noChangeArrowheads="1"/>
          </p:cNvPicPr>
          <p:nvPr userDrawn="1"/>
        </p:nvPicPr>
        <p:blipFill>
          <a:blip r:embed="rId2" cstate="print"/>
          <a:srcRect l="12472" t="-6318"/>
          <a:stretch>
            <a:fillRect/>
          </a:stretch>
        </p:blipFill>
        <p:spPr bwMode="auto">
          <a:xfrm>
            <a:off x="0" y="5000636"/>
            <a:ext cx="1002917" cy="1202186"/>
          </a:xfrm>
          <a:prstGeom prst="rect">
            <a:avLst/>
          </a:prstGeom>
          <a:noFill/>
        </p:spPr>
      </p:pic>
      <p:pic>
        <p:nvPicPr>
          <p:cNvPr id="4" name="Picture 4" descr="http://www.playcast.ru/uploads/2016/05/20/18719641.png"/>
          <p:cNvPicPr>
            <a:picLocks noChangeAspect="1" noChangeArrowheads="1"/>
          </p:cNvPicPr>
          <p:nvPr userDrawn="1"/>
        </p:nvPicPr>
        <p:blipFill>
          <a:blip r:embed="rId3" cstate="print"/>
          <a:srcRect b="21475"/>
          <a:stretch>
            <a:fillRect/>
          </a:stretch>
        </p:blipFill>
        <p:spPr bwMode="auto">
          <a:xfrm>
            <a:off x="285720" y="5857892"/>
            <a:ext cx="1290606" cy="1000108"/>
          </a:xfrm>
          <a:prstGeom prst="rect">
            <a:avLst/>
          </a:prstGeom>
          <a:noFill/>
        </p:spPr>
      </p:pic>
      <p:pic>
        <p:nvPicPr>
          <p:cNvPr id="5" name="Picture 4" descr="http://www.playcast.ru/uploads/2016/05/20/18719641.png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57290" y="5730032"/>
            <a:ext cx="1143008" cy="1127968"/>
          </a:xfrm>
          <a:prstGeom prst="rect">
            <a:avLst/>
          </a:prstGeom>
          <a:noFill/>
        </p:spPr>
      </p:pic>
      <p:pic>
        <p:nvPicPr>
          <p:cNvPr id="6" name="Picture 4" descr="http://www.playcast.ru/uploads/2016/05/20/18719641.png"/>
          <p:cNvPicPr>
            <a:picLocks noChangeAspect="1" noChangeArrowheads="1"/>
          </p:cNvPicPr>
          <p:nvPr userDrawn="1"/>
        </p:nvPicPr>
        <p:blipFill>
          <a:blip r:embed="rId4" cstate="print"/>
          <a:srcRect r="12503" b="11335"/>
          <a:stretch>
            <a:fillRect/>
          </a:stretch>
        </p:blipFill>
        <p:spPr bwMode="auto">
          <a:xfrm>
            <a:off x="8143900" y="5857892"/>
            <a:ext cx="1000100" cy="1000108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15.04.2025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15.04.2025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55000"/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15.04.2025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002060"/>
          </a:solidFill>
          <a:latin typeface="Times New Roman" pitchFamily="18" charset="0"/>
          <a:ea typeface="+mj-ea"/>
          <a:cs typeface="Times New Roman" pitchFamily="18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rgbClr val="002060"/>
          </a:solidFill>
          <a:latin typeface="Times New Roman" pitchFamily="18" charset="0"/>
          <a:ea typeface="+mn-ea"/>
          <a:cs typeface="Times New Roman" pitchFamily="18" charset="0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rgbClr val="002060"/>
          </a:solidFill>
          <a:latin typeface="Times New Roman" pitchFamily="18" charset="0"/>
          <a:ea typeface="+mn-ea"/>
          <a:cs typeface="Times New Roman" pitchFamily="18" charset="0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rgbClr val="002060"/>
          </a:solidFill>
          <a:latin typeface="Times New Roman" pitchFamily="18" charset="0"/>
          <a:ea typeface="+mn-ea"/>
          <a:cs typeface="Times New Roman" pitchFamily="18" charset="0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rgbClr val="002060"/>
          </a:solidFill>
          <a:latin typeface="Times New Roman" pitchFamily="18" charset="0"/>
          <a:ea typeface="+mn-ea"/>
          <a:cs typeface="Times New Roman" pitchFamily="18" charset="0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rgbClr val="002060"/>
          </a:solidFill>
          <a:latin typeface="Times New Roman" pitchFamily="18" charset="0"/>
          <a:ea typeface="+mn-ea"/>
          <a:cs typeface="Times New Roman" pitchFamily="18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fif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9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fif"/><Relationship Id="rId2" Type="http://schemas.openxmlformats.org/officeDocument/2006/relationships/image" Target="../media/image20.jfif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2492896"/>
            <a:ext cx="7772400" cy="1357322"/>
          </a:xfrm>
        </p:spPr>
        <p:txBody>
          <a:bodyPr>
            <a:norm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3200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Исследовательский проект по теме:</a:t>
            </a:r>
            <a:r>
              <a:rPr lang="ru-RU" sz="3200" dirty="0">
                <a:solidFill>
                  <a:srgbClr val="FF0000"/>
                </a:solidFill>
                <a:latin typeface="Calibri"/>
                <a:ea typeface="Times New Roman"/>
                <a:cs typeface="Times New Roman"/>
              </a:rPr>
              <a:t/>
            </a:r>
            <a:br>
              <a:rPr lang="ru-RU" sz="3200" dirty="0">
                <a:solidFill>
                  <a:srgbClr val="FF0000"/>
                </a:solidFill>
                <a:latin typeface="Calibri"/>
                <a:ea typeface="Times New Roman"/>
                <a:cs typeface="Times New Roman"/>
              </a:rPr>
            </a:br>
            <a:r>
              <a:rPr lang="ru-RU" sz="3200" b="1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«Источник </a:t>
            </a:r>
            <a:r>
              <a:rPr lang="ru-RU" sz="3200" b="1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света, тепла и добра».</a:t>
            </a:r>
            <a:endParaRPr lang="ru-RU" sz="3200" dirty="0">
              <a:solidFill>
                <a:srgbClr val="FF0000"/>
              </a:solidFill>
              <a:effectLst/>
              <a:latin typeface="Calibri"/>
              <a:ea typeface="Times New Roman"/>
              <a:cs typeface="Times New Roman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572000" y="4725144"/>
            <a:ext cx="4143404" cy="1919706"/>
          </a:xfrm>
        </p:spPr>
        <p:txBody>
          <a:bodyPr>
            <a:normAutofit/>
          </a:bodyPr>
          <a:lstStyle/>
          <a:p>
            <a:pPr algn="l"/>
            <a:endParaRPr lang="ru-RU" sz="1600" dirty="0">
              <a:solidFill>
                <a:schemeClr val="bg1"/>
              </a:solidFill>
            </a:endParaRPr>
          </a:p>
          <a:p>
            <a:pPr algn="l"/>
            <a:r>
              <a:rPr lang="ru-RU" sz="1600" dirty="0">
                <a:solidFill>
                  <a:schemeClr val="bg1"/>
                </a:solidFill>
              </a:rPr>
              <a:t>Выполнил: ученик 8 класса </a:t>
            </a:r>
          </a:p>
          <a:p>
            <a:pPr algn="l"/>
            <a:r>
              <a:rPr lang="ru-RU" sz="1600" dirty="0" err="1">
                <a:solidFill>
                  <a:schemeClr val="bg1"/>
                </a:solidFill>
              </a:rPr>
              <a:t>Бахмудов</a:t>
            </a:r>
            <a:r>
              <a:rPr lang="ru-RU" sz="1600" dirty="0">
                <a:solidFill>
                  <a:schemeClr val="bg1"/>
                </a:solidFill>
              </a:rPr>
              <a:t> </a:t>
            </a:r>
            <a:r>
              <a:rPr lang="ru-RU" sz="1600" dirty="0" err="1">
                <a:solidFill>
                  <a:schemeClr val="bg1"/>
                </a:solidFill>
              </a:rPr>
              <a:t>Бахмуд</a:t>
            </a:r>
            <a:r>
              <a:rPr lang="ru-RU" sz="1600" dirty="0">
                <a:solidFill>
                  <a:schemeClr val="bg1"/>
                </a:solidFill>
              </a:rPr>
              <a:t> </a:t>
            </a:r>
          </a:p>
          <a:p>
            <a:pPr algn="l"/>
            <a:r>
              <a:rPr lang="ru-RU" sz="1600" dirty="0">
                <a:solidFill>
                  <a:schemeClr val="bg1"/>
                </a:solidFill>
              </a:rPr>
              <a:t>Руководитель: учитель физики </a:t>
            </a:r>
          </a:p>
          <a:p>
            <a:pPr algn="l"/>
            <a:r>
              <a:rPr lang="ru-RU" sz="1600" dirty="0">
                <a:solidFill>
                  <a:schemeClr val="bg1"/>
                </a:solidFill>
              </a:rPr>
              <a:t>Кравцова Галина Леонидовна 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907704" y="188640"/>
            <a:ext cx="7056784" cy="8576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Муниципальное бюджетное общеобразовательное учреждение</a:t>
            </a: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dirty="0" err="1">
                <a:latin typeface="Times New Roman"/>
                <a:ea typeface="Times New Roman"/>
                <a:cs typeface="Times New Roman"/>
              </a:rPr>
              <a:t>Краснопартизанская</a:t>
            </a:r>
            <a:r>
              <a:rPr lang="ru-RU" dirty="0">
                <a:latin typeface="Times New Roman"/>
                <a:ea typeface="Times New Roman"/>
                <a:cs typeface="Times New Roman"/>
              </a:rPr>
              <a:t> средняя школа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«Лампа-Коптилка» - символ ВОВ.</a:t>
            </a:r>
          </a:p>
        </p:txBody>
      </p:sp>
      <p:pic>
        <p:nvPicPr>
          <p:cNvPr id="2050" name="Picture 2" descr="Picture background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916832"/>
            <a:ext cx="9144000" cy="4941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41097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Окопная свеча использовалась во многих военных конфликтах.</a:t>
            </a:r>
          </a:p>
        </p:txBody>
      </p:sp>
      <p:pic>
        <p:nvPicPr>
          <p:cNvPr id="3074" name="Picture 2" descr="Picture background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132856"/>
            <a:ext cx="9144000" cy="47251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80603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Области применения окопных свечей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/>
              <a:t>Военные</a:t>
            </a:r>
            <a:endParaRPr lang="ru-RU" dirty="0"/>
          </a:p>
          <a:p>
            <a:r>
              <a:rPr lang="ru-RU" b="1" dirty="0"/>
              <a:t>Технические подземные сооружения</a:t>
            </a:r>
          </a:p>
          <a:p>
            <a:r>
              <a:rPr lang="ru-RU" b="1" dirty="0"/>
              <a:t>Аварийные ситуации</a:t>
            </a:r>
          </a:p>
          <a:p>
            <a:r>
              <a:rPr lang="ru-RU" b="1" dirty="0"/>
              <a:t>Предприятия повышенной защиты</a:t>
            </a:r>
          </a:p>
          <a:p>
            <a:r>
              <a:rPr lang="ru-RU" b="1" dirty="0"/>
              <a:t>Быт</a:t>
            </a:r>
            <a:endParaRPr lang="ru-RU" dirty="0"/>
          </a:p>
          <a:p>
            <a:r>
              <a:rPr lang="ru-RU" b="1" dirty="0"/>
              <a:t>Походы, природа, рыбалка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82759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base"/>
            <a:r>
              <a:rPr lang="ru-RU" b="1" dirty="0"/>
              <a:t>Технология  изготовления блиндажной свечи</a:t>
            </a:r>
            <a:endParaRPr lang="ru-RU" dirty="0"/>
          </a:p>
        </p:txBody>
      </p:sp>
      <p:pic>
        <p:nvPicPr>
          <p:cNvPr id="4098" name="Picture 2" descr="Picture background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943894"/>
            <a:ext cx="9144000" cy="49141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52460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396537" cy="7245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45056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Некоторые физические  свойства парафина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b="1" dirty="0"/>
              <a:t>Высокая температура плавления;</a:t>
            </a:r>
          </a:p>
          <a:p>
            <a:r>
              <a:rPr lang="ru-RU" b="1" dirty="0"/>
              <a:t>Низкая растворимость в воде;</a:t>
            </a:r>
          </a:p>
          <a:p>
            <a:r>
              <a:rPr lang="ru-RU" b="1" dirty="0"/>
              <a:t>Создание яркого и стабильного пламени;</a:t>
            </a:r>
          </a:p>
          <a:p>
            <a:r>
              <a:rPr lang="ru-RU" b="1" dirty="0"/>
              <a:t>Практически отсутствие выделения токсичных веществ</a:t>
            </a:r>
            <a:r>
              <a:rPr lang="ru-RU" dirty="0"/>
              <a:t>;</a:t>
            </a:r>
          </a:p>
          <a:p>
            <a:r>
              <a:rPr lang="ru-RU" dirty="0"/>
              <a:t>Температура кипения — выше 370°C;</a:t>
            </a:r>
          </a:p>
          <a:p>
            <a:r>
              <a:rPr lang="ru-RU" dirty="0"/>
              <a:t>Температура вспышки 200-250°C;</a:t>
            </a:r>
          </a:p>
          <a:p>
            <a:r>
              <a:rPr lang="ru-RU" dirty="0"/>
              <a:t>Плотность — 0,880-0,915 г/см³ (15 °C);</a:t>
            </a:r>
          </a:p>
          <a:p>
            <a:r>
              <a:rPr lang="ru-RU" dirty="0"/>
              <a:t>Получают главным образом из нефти</a:t>
            </a:r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61475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Преимущества окопной свечи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Долговечность;</a:t>
            </a:r>
          </a:p>
          <a:p>
            <a:r>
              <a:rPr lang="ru-RU" dirty="0"/>
              <a:t>Высокая яркость;</a:t>
            </a:r>
          </a:p>
          <a:p>
            <a:r>
              <a:rPr lang="ru-RU" dirty="0"/>
              <a:t>Стойкость к ветру;</a:t>
            </a:r>
          </a:p>
          <a:p>
            <a:r>
              <a:rPr lang="ru-RU" dirty="0"/>
              <a:t>Удобство использования;</a:t>
            </a:r>
          </a:p>
          <a:p>
            <a:r>
              <a:rPr lang="ru-RU" dirty="0"/>
              <a:t>Не требуется электричество;</a:t>
            </a:r>
          </a:p>
          <a:p>
            <a:r>
              <a:rPr lang="ru-RU" dirty="0"/>
              <a:t>Экологическая безопасность;</a:t>
            </a:r>
          </a:p>
          <a:p>
            <a:r>
              <a:rPr lang="ru-RU" dirty="0"/>
              <a:t>Эффектный внешний вид.</a:t>
            </a:r>
          </a:p>
        </p:txBody>
      </p:sp>
    </p:spTree>
    <p:extLst>
      <p:ext uri="{BB962C8B-B14F-4D97-AF65-F5344CB8AC3E}">
        <p14:creationId xmlns:p14="http://schemas.microsoft.com/office/powerpoint/2010/main" val="543686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Беседа с участником СВО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dirty="0"/>
              <a:t>«Окопная свеча -незаменимый предмет на фронте, с помощью которого мы разжигали большие костры за считанные минуты».</a:t>
            </a:r>
          </a:p>
          <a:p>
            <a:r>
              <a:rPr lang="ru-RU" dirty="0"/>
              <a:t>«В блиндажах она обеспечивала нас  теплом и светом».</a:t>
            </a:r>
          </a:p>
        </p:txBody>
      </p:sp>
      <p:pic>
        <p:nvPicPr>
          <p:cNvPr id="5" name="Объект 4" descr="https://avatars.mds.yandex.net/i?id=1eb70437c08af1f6cf9b892918b08b93159d4779-9871210-images-thumbs&amp;n=13"/>
          <p:cNvPicPr>
            <a:picLocks noGrp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30443"/>
            <a:ext cx="4754880" cy="501434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25965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Анкетирование среди обучающихся 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04864"/>
            <a:ext cx="4572000" cy="4653136"/>
          </a:xfrm>
        </p:spPr>
      </p:pic>
      <p:graphicFrame>
        <p:nvGraphicFramePr>
          <p:cNvPr id="6" name="Объект 5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935681339"/>
              </p:ext>
            </p:extLst>
          </p:nvPr>
        </p:nvGraphicFramePr>
        <p:xfrm>
          <a:off x="4499992" y="2204862"/>
          <a:ext cx="4644007" cy="465313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464599">
                  <a:extLst>
                    <a:ext uri="{9D8B030D-6E8A-4147-A177-3AD203B41FA5}">
                      <a16:colId xmlns:a16="http://schemas.microsoft.com/office/drawing/2014/main" val="383920271"/>
                    </a:ext>
                  </a:extLst>
                </a:gridCol>
                <a:gridCol w="792392">
                  <a:extLst>
                    <a:ext uri="{9D8B030D-6E8A-4147-A177-3AD203B41FA5}">
                      <a16:colId xmlns:a16="http://schemas.microsoft.com/office/drawing/2014/main" val="3172524880"/>
                    </a:ext>
                  </a:extLst>
                </a:gridCol>
                <a:gridCol w="792392">
                  <a:extLst>
                    <a:ext uri="{9D8B030D-6E8A-4147-A177-3AD203B41FA5}">
                      <a16:colId xmlns:a16="http://schemas.microsoft.com/office/drawing/2014/main" val="2089204315"/>
                    </a:ext>
                  </a:extLst>
                </a:gridCol>
                <a:gridCol w="594624">
                  <a:extLst>
                    <a:ext uri="{9D8B030D-6E8A-4147-A177-3AD203B41FA5}">
                      <a16:colId xmlns:a16="http://schemas.microsoft.com/office/drawing/2014/main" val="2509461537"/>
                    </a:ext>
                  </a:extLst>
                </a:gridCol>
              </a:tblGrid>
              <a:tr h="65281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                                       Ответы</a:t>
                      </a:r>
                      <a:endParaRPr lang="ru-RU" sz="700">
                        <a:effectLst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Вопросы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732" marR="4273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Да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732" marR="4273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нет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732" marR="4273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Другой вариант ответа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732" marR="42732" marT="0" marB="0"/>
                </a:tc>
                <a:extLst>
                  <a:ext uri="{0D108BD9-81ED-4DB2-BD59-A6C34878D82A}">
                    <a16:rowId xmlns:a16="http://schemas.microsoft.com/office/drawing/2014/main" val="2651812340"/>
                  </a:ext>
                </a:extLst>
              </a:tr>
              <a:tr h="28880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Известно ли вам, что такое свеча?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732" marR="4273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100 %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732" marR="4273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0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732" marR="4273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-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732" marR="42732" marT="0" marB="0"/>
                </a:tc>
                <a:extLst>
                  <a:ext uri="{0D108BD9-81ED-4DB2-BD59-A6C34878D82A}">
                    <a16:rowId xmlns:a16="http://schemas.microsoft.com/office/drawing/2014/main" val="1005416216"/>
                  </a:ext>
                </a:extLst>
              </a:tr>
              <a:tr h="43196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Может ли не выброшенная консервная банка спасти кому-то жизнь?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732" marR="4273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100 %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732" marR="4273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0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732" marR="4273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-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732" marR="42732" marT="0" marB="0"/>
                </a:tc>
                <a:extLst>
                  <a:ext uri="{0D108BD9-81ED-4DB2-BD59-A6C34878D82A}">
                    <a16:rowId xmlns:a16="http://schemas.microsoft.com/office/drawing/2014/main" val="3953529200"/>
                  </a:ext>
                </a:extLst>
              </a:tr>
              <a:tr h="43767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Как вы думаете, сложно ли изготовить блиндажную (окопную) свечу дома?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732" marR="4273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45%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732" marR="4273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55%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732" marR="4273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-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732" marR="42732" marT="0" marB="0"/>
                </a:tc>
                <a:extLst>
                  <a:ext uri="{0D108BD9-81ED-4DB2-BD59-A6C34878D82A}">
                    <a16:rowId xmlns:a16="http://schemas.microsoft.com/office/drawing/2014/main" val="488420803"/>
                  </a:ext>
                </a:extLst>
              </a:tr>
              <a:tr h="65281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По вашему мнению – дорого ли изготовить блиндажную (окопную)  свечу?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732" marR="4273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18%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732" marR="4273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82%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732" marR="4273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-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732" marR="42732" marT="0" marB="0"/>
                </a:tc>
                <a:extLst>
                  <a:ext uri="{0D108BD9-81ED-4DB2-BD59-A6C34878D82A}">
                    <a16:rowId xmlns:a16="http://schemas.microsoft.com/office/drawing/2014/main" val="3537450405"/>
                  </a:ext>
                </a:extLst>
              </a:tr>
              <a:tr h="87367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Что можно сделать с пустой консервной банкой?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732" marR="4273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Выбросить-0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732" marR="4273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Сделать свечу-77%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732" marR="4273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Другой вариант ответа-23%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732" marR="42732" marT="0" marB="0"/>
                </a:tc>
                <a:extLst>
                  <a:ext uri="{0D108BD9-81ED-4DB2-BD59-A6C34878D82A}">
                    <a16:rowId xmlns:a16="http://schemas.microsoft.com/office/drawing/2014/main" val="1859750531"/>
                  </a:ext>
                </a:extLst>
              </a:tr>
              <a:tr h="131538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 Знаете ли вы, для чего используется блиндажная (окопная) свеча?</a:t>
                      </a:r>
                      <a:endParaRPr lang="ru-RU" sz="7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732" marR="4273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91%(готовят или греют еду, получают свет и тепло)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732" marR="4273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9%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732" marR="4273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 </a:t>
                      </a:r>
                      <a:endParaRPr lang="ru-RU" sz="7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732" marR="42732" marT="0" marB="0"/>
                </a:tc>
                <a:extLst>
                  <a:ext uri="{0D108BD9-81ED-4DB2-BD59-A6C34878D82A}">
                    <a16:rowId xmlns:a16="http://schemas.microsoft.com/office/drawing/2014/main" val="1121670277"/>
                  </a:ext>
                </a:extLst>
              </a:tr>
            </a:tbl>
          </a:graphicData>
        </a:graphic>
      </p:graphicFrame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0" y="-48399"/>
            <a:ext cx="10179170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200" b="1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endParaRPr kumimoji="0" lang="ru-RU" altLang="ru-RU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6300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4917" y="164605"/>
            <a:ext cx="8229600" cy="1143000"/>
          </a:xfrm>
        </p:spPr>
        <p:txBody>
          <a:bodyPr/>
          <a:lstStyle/>
          <a:p>
            <a:r>
              <a:rPr lang="ru-RU" b="1" dirty="0"/>
              <a:t>Изготовление окопной свечи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0" y="3356992"/>
            <a:ext cx="8172400" cy="4222251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 flipV="1">
            <a:off x="-2536508" y="864072"/>
            <a:ext cx="18503549" cy="457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6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39890240"/>
              </p:ext>
            </p:extLst>
          </p:nvPr>
        </p:nvGraphicFramePr>
        <p:xfrm>
          <a:off x="1" y="1484784"/>
          <a:ext cx="9828584" cy="8409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2" name="Документ" r:id="rId3" imgW="7710163" imgH="8097136" progId="Word.Document.12">
                  <p:embed/>
                </p:oleObj>
              </mc:Choice>
              <mc:Fallback>
                <p:oleObj name="Документ" r:id="rId3" imgW="7710163" imgH="8097136" progId="Word.Document.12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" y="1484784"/>
                        <a:ext cx="9828584" cy="84098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94963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just"/>
            <a:r>
              <a:rPr lang="ru-RU" sz="2800" b="1" dirty="0"/>
              <a:t>Цель: </a:t>
            </a:r>
            <a:r>
              <a:rPr lang="ru-RU" sz="2400" dirty="0"/>
              <a:t>изучить историю, свойства и характеристики окопных свечей</a:t>
            </a:r>
            <a:r>
              <a:rPr lang="ru-RU" sz="2400" b="1" dirty="0"/>
              <a:t>, </a:t>
            </a:r>
            <a:r>
              <a:rPr lang="ru-RU" sz="2400" dirty="0"/>
              <a:t>изготовить окопные свечи и доказать, что это источник света, тепла и добра</a:t>
            </a:r>
            <a:r>
              <a:rPr lang="ru-RU" sz="2800" dirty="0"/>
              <a:t>.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417639"/>
            <a:ext cx="8229600" cy="4603649"/>
          </a:xfrm>
        </p:spPr>
        <p:txBody>
          <a:bodyPr>
            <a:normAutofit fontScale="55000" lnSpcReduction="20000"/>
          </a:bodyPr>
          <a:lstStyle/>
          <a:p>
            <a:pPr marL="0" indent="0" algn="just" fontAlgn="base">
              <a:lnSpc>
                <a:spcPct val="150000"/>
              </a:lnSpc>
              <a:spcAft>
                <a:spcPts val="0"/>
              </a:spcAft>
              <a:buNone/>
            </a:pPr>
            <a:r>
              <a:rPr lang="ru-RU" sz="5100" b="1" dirty="0">
                <a:latin typeface="Times New Roman"/>
                <a:ea typeface="Times New Roman"/>
              </a:rPr>
              <a:t>Задачи:</a:t>
            </a:r>
          </a:p>
          <a:p>
            <a:pPr fontAlgn="base"/>
            <a:r>
              <a:rPr lang="ru-RU" sz="4100" dirty="0">
                <a:solidFill>
                  <a:schemeClr val="bg1"/>
                </a:solidFill>
              </a:rPr>
              <a:t>1.</a:t>
            </a:r>
            <a:r>
              <a:rPr lang="ru-RU" sz="4100" dirty="0"/>
              <a:t>     </a:t>
            </a:r>
            <a:r>
              <a:rPr lang="ru-RU" sz="4100" dirty="0">
                <a:solidFill>
                  <a:schemeClr val="bg1"/>
                </a:solidFill>
              </a:rPr>
              <a:t>Собрать как можно больше сведений о свечах из разных источников информации.</a:t>
            </a:r>
          </a:p>
          <a:p>
            <a:pPr fontAlgn="base"/>
            <a:r>
              <a:rPr lang="ru-RU" sz="4100" dirty="0">
                <a:solidFill>
                  <a:schemeClr val="bg1"/>
                </a:solidFill>
              </a:rPr>
              <a:t>2.     Исследовать их функциональное применение.</a:t>
            </a:r>
          </a:p>
          <a:p>
            <a:pPr fontAlgn="base"/>
            <a:r>
              <a:rPr lang="ru-RU" sz="4100" dirty="0">
                <a:solidFill>
                  <a:schemeClr val="bg1"/>
                </a:solidFill>
              </a:rPr>
              <a:t>3.    Изготовить окопные свечи.</a:t>
            </a:r>
          </a:p>
          <a:p>
            <a:pPr fontAlgn="base"/>
            <a:r>
              <a:rPr lang="ru-RU" sz="4100" dirty="0">
                <a:solidFill>
                  <a:schemeClr val="bg1"/>
                </a:solidFill>
              </a:rPr>
              <a:t>4.    Провести опыты с окопными свечами.</a:t>
            </a:r>
          </a:p>
          <a:p>
            <a:pPr fontAlgn="base"/>
            <a:r>
              <a:rPr lang="ru-RU" sz="4100" dirty="0">
                <a:solidFill>
                  <a:schemeClr val="bg1"/>
                </a:solidFill>
              </a:rPr>
              <a:t>5.    Сделать фотографии. </a:t>
            </a:r>
          </a:p>
          <a:p>
            <a:pPr fontAlgn="base">
              <a:lnSpc>
                <a:spcPct val="120000"/>
              </a:lnSpc>
              <a:spcBef>
                <a:spcPts val="700"/>
              </a:spcBef>
              <a:spcAft>
                <a:spcPts val="600"/>
              </a:spcAft>
            </a:pPr>
            <a:r>
              <a:rPr lang="ru-RU" sz="4100" dirty="0">
                <a:solidFill>
                  <a:schemeClr val="bg1"/>
                </a:solidFill>
              </a:rPr>
              <a:t>6.   Составить презентацию: «Источник света, тепла и добра».</a:t>
            </a:r>
          </a:p>
          <a:p>
            <a:pPr fontAlgn="base">
              <a:lnSpc>
                <a:spcPct val="120000"/>
              </a:lnSpc>
              <a:spcBef>
                <a:spcPts val="700"/>
              </a:spcBef>
              <a:spcAft>
                <a:spcPts val="600"/>
              </a:spcAft>
            </a:pPr>
            <a:r>
              <a:rPr lang="ru-RU" sz="4100" b="1" dirty="0">
                <a:solidFill>
                  <a:schemeClr val="bg1"/>
                </a:solidFill>
              </a:rPr>
              <a:t> </a:t>
            </a:r>
            <a:r>
              <a:rPr lang="ru-RU" sz="4100" dirty="0">
                <a:solidFill>
                  <a:schemeClr val="bg1"/>
                </a:solidFill>
                <a:effectLst/>
                <a:ea typeface="Times New Roman"/>
              </a:rPr>
              <a:t>7.   </a:t>
            </a:r>
            <a:r>
              <a:rPr lang="ru-RU" sz="4100" dirty="0">
                <a:solidFill>
                  <a:schemeClr val="bg1"/>
                </a:solidFill>
              </a:rPr>
              <a:t>Отправить  блиндажные свечи нашим солдатам    </a:t>
            </a:r>
          </a:p>
          <a:p>
            <a:pPr marL="0" indent="0" algn="just" fontAlgn="base">
              <a:lnSpc>
                <a:spcPct val="120000"/>
              </a:lnSpc>
              <a:spcBef>
                <a:spcPts val="700"/>
              </a:spcBef>
              <a:spcAft>
                <a:spcPts val="600"/>
              </a:spcAft>
              <a:buNone/>
            </a:pPr>
            <a:r>
              <a:rPr lang="ru-RU" sz="4100" dirty="0">
                <a:solidFill>
                  <a:schemeClr val="bg1"/>
                </a:solidFill>
              </a:rPr>
              <a:t>        в зону боевых действий.</a:t>
            </a:r>
            <a:endParaRPr lang="ru-RU" sz="4100" dirty="0"/>
          </a:p>
          <a:p>
            <a:pPr marL="0" indent="0" algn="just" fontAlgn="base">
              <a:lnSpc>
                <a:spcPct val="150000"/>
              </a:lnSpc>
              <a:spcAft>
                <a:spcPts val="0"/>
              </a:spcAft>
              <a:buNone/>
            </a:pPr>
            <a:endParaRPr lang="ru-RU" sz="2800" dirty="0">
              <a:effectLst/>
              <a:latin typeface="Times New Roman"/>
              <a:ea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Проведение эксперимента с окопной свечей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/>
              <a:t>Вода, объемом 1 литр, закипела через 35 минут</a:t>
            </a:r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86000"/>
            <a:ext cx="4788024" cy="4572000"/>
          </a:xfrm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/>
              <a:t> Кашу гречневую сварили за 20 минут в горячем кипятке</a:t>
            </a:r>
          </a:p>
        </p:txBody>
      </p:sp>
      <p:pic>
        <p:nvPicPr>
          <p:cNvPr id="15" name="Объект 14"/>
          <p:cNvPicPr>
            <a:picLocks noGrp="1" noChangeAspect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5025" y="2286000"/>
            <a:ext cx="4498975" cy="4571999"/>
          </a:xfrm>
        </p:spPr>
      </p:pic>
    </p:spTree>
    <p:extLst>
      <p:ext uri="{BB962C8B-B14F-4D97-AF65-F5344CB8AC3E}">
        <p14:creationId xmlns:p14="http://schemas.microsoft.com/office/powerpoint/2010/main" val="2435029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Свеча не гаснет на ветру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/>
              <a:t>Обогрела комнату размерами  2*3 м за 1 час от 15º С  до 20 º С 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Объект 12" descr="Инструкция по изготовлению блиндажных свечей | Нашим защитникам нужна помощь в обогреве"/>
          <p:cNvPicPr>
            <a:picLocks noGrp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286000"/>
            <a:ext cx="421196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c21cf3a7-26d8-4aef-a8c2-fb7ad53548c9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8215" y="2292350"/>
            <a:ext cx="5005785" cy="456565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744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Майка высохла примерно за 1,5 часа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090958" y="525038"/>
            <a:ext cx="5213604" cy="7452320"/>
          </a:xfrm>
        </p:spPr>
      </p:pic>
    </p:spTree>
    <p:extLst>
      <p:ext uri="{BB962C8B-B14F-4D97-AF65-F5344CB8AC3E}">
        <p14:creationId xmlns:p14="http://schemas.microsoft.com/office/powerpoint/2010/main" val="808818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38138"/>
          </a:xfrm>
        </p:spPr>
        <p:txBody>
          <a:bodyPr>
            <a:noAutofit/>
          </a:bodyPr>
          <a:lstStyle/>
          <a:p>
            <a:pPr algn="just"/>
            <a:r>
              <a:rPr lang="ru-RU" sz="3200" b="1" dirty="0">
                <a:solidFill>
                  <a:schemeClr val="tx1"/>
                </a:solidFill>
              </a:rPr>
              <a:t>Цель</a:t>
            </a:r>
            <a:r>
              <a:rPr lang="ru-RU" sz="3200" dirty="0">
                <a:solidFill>
                  <a:schemeClr val="tx1"/>
                </a:solidFill>
              </a:rPr>
              <a:t> моей работы достигнута: </a:t>
            </a:r>
            <a:br>
              <a:rPr lang="ru-RU" sz="3200" dirty="0">
                <a:solidFill>
                  <a:schemeClr val="tx1"/>
                </a:solidFill>
              </a:rPr>
            </a:br>
            <a:r>
              <a:rPr lang="ru-RU" sz="3200" dirty="0">
                <a:solidFill>
                  <a:schemeClr val="tx1"/>
                </a:solidFill>
              </a:rPr>
              <a:t>я самостоятельно изготовил окопные свечи.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467544" y="1556792"/>
            <a:ext cx="8424936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Гипотеза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что окопная свеча может служить источником тепла и света на несколько часов, доказана.                                                                                                                                                  Думаю, что такая свеча будет иметь двойной  эффект: согревать тело и душу, поэтому ее можно назвать источником света, тепла и добра.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2780928"/>
            <a:ext cx="874846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Делая добро — </a:t>
            </a:r>
          </a:p>
          <a:p>
            <a:pPr algn="ctr"/>
            <a:r>
              <a:rPr lang="ru-RU" sz="4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 становишься добрее.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1080120"/>
          </a:xfrm>
        </p:spPr>
        <p:txBody>
          <a:bodyPr>
            <a:normAutofit fontScale="90000"/>
          </a:bodyPr>
          <a:lstStyle/>
          <a:p>
            <a:r>
              <a:rPr lang="ru-RU" dirty="0"/>
              <a:t>Пусть мир поселится в наших сердцах и во всем мире</a:t>
            </a:r>
          </a:p>
        </p:txBody>
      </p:sp>
      <p:pic>
        <p:nvPicPr>
          <p:cNvPr id="15" name="Объект 14">
            <a:extLst>
              <a:ext uri="{FF2B5EF4-FFF2-40B4-BE49-F238E27FC236}">
                <a16:creationId xmlns:a16="http://schemas.microsoft.com/office/drawing/2014/main" id="{451856CD-C091-493E-8B80-8E571A6D2D0D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84784"/>
            <a:ext cx="9144000" cy="5373216"/>
          </a:xfrm>
        </p:spPr>
      </p:pic>
    </p:spTree>
    <p:extLst>
      <p:ext uri="{BB962C8B-B14F-4D97-AF65-F5344CB8AC3E}">
        <p14:creationId xmlns:p14="http://schemas.microsoft.com/office/powerpoint/2010/main" val="564330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chemeClr val="bg1"/>
                </a:solidFill>
              </a:rPr>
              <a:t>Спасибо за внимание!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Проблема исследования: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1714488"/>
            <a:ext cx="8352928" cy="4525963"/>
          </a:xfrm>
        </p:spPr>
        <p:txBody>
          <a:bodyPr>
            <a:normAutofit/>
          </a:bodyPr>
          <a:lstStyle/>
          <a:p>
            <a:r>
              <a:rPr lang="ru-RU" dirty="0">
                <a:solidFill>
                  <a:srgbClr val="FF0000"/>
                </a:solidFill>
              </a:rPr>
              <a:t>недостаток знаний о работе окопных свечей, которые можно использовать в условиях СВО и в мирное время.</a:t>
            </a:r>
          </a:p>
          <a:p>
            <a:pPr marL="0" indent="0">
              <a:buNone/>
            </a:pPr>
            <a:r>
              <a:rPr lang="ru-RU" sz="4400" dirty="0">
                <a:solidFill>
                  <a:schemeClr val="tx2">
                    <a:lumMod val="50000"/>
                  </a:schemeClr>
                </a:solidFill>
              </a:rPr>
              <a:t>Гипотеза</a:t>
            </a:r>
            <a:r>
              <a:rPr lang="ru-RU" sz="4400" dirty="0">
                <a:solidFill>
                  <a:schemeClr val="tx1"/>
                </a:solidFill>
              </a:rPr>
              <a:t>:</a:t>
            </a:r>
            <a:r>
              <a:rPr lang="ru-RU" sz="4400" dirty="0">
                <a:solidFill>
                  <a:schemeClr val="bg1"/>
                </a:solidFill>
              </a:rPr>
              <a:t> </a:t>
            </a:r>
            <a:r>
              <a:rPr lang="ru-RU" dirty="0">
                <a:solidFill>
                  <a:schemeClr val="bg1"/>
                </a:solidFill>
              </a:rPr>
              <a:t>«окопная свеча» —искусственный источник света, созданный руками человека,  достаточно простое              приспособление, но незаменимое на фронте.</a:t>
            </a:r>
            <a:r>
              <a:rPr lang="ru-RU" dirty="0"/>
              <a:t> </a:t>
            </a:r>
          </a:p>
          <a:p>
            <a:pPr marL="0" indent="0">
              <a:buNone/>
            </a:pPr>
            <a:endParaRPr lang="ru-RU" sz="4400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5296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Методы исследования: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2276872"/>
            <a:ext cx="8262660" cy="3963579"/>
          </a:xfrm>
        </p:spPr>
        <p:txBody>
          <a:bodyPr/>
          <a:lstStyle/>
          <a:p>
            <a:r>
              <a:rPr lang="ru-RU" dirty="0">
                <a:solidFill>
                  <a:schemeClr val="bg1"/>
                </a:solidFill>
              </a:rPr>
              <a:t>Изучение Интернет – ресурсов;</a:t>
            </a:r>
          </a:p>
          <a:p>
            <a:r>
              <a:rPr lang="ru-RU" dirty="0">
                <a:solidFill>
                  <a:schemeClr val="bg1"/>
                </a:solidFill>
              </a:rPr>
              <a:t>Беседа с участником СВО;</a:t>
            </a:r>
          </a:p>
          <a:p>
            <a:r>
              <a:rPr lang="ru-RU" dirty="0">
                <a:solidFill>
                  <a:schemeClr val="bg1"/>
                </a:solidFill>
              </a:rPr>
              <a:t>Анкетирование обучающихся школы; </a:t>
            </a:r>
          </a:p>
          <a:p>
            <a:r>
              <a:rPr lang="ru-RU" dirty="0">
                <a:solidFill>
                  <a:schemeClr val="bg1"/>
                </a:solidFill>
              </a:rPr>
              <a:t>Экспериментальные </a:t>
            </a:r>
            <a:r>
              <a:rPr lang="ru-RU">
                <a:solidFill>
                  <a:schemeClr val="bg1"/>
                </a:solidFill>
              </a:rPr>
              <a:t>опыты  </a:t>
            </a:r>
            <a:r>
              <a:rPr lang="ru-RU" dirty="0">
                <a:solidFill>
                  <a:schemeClr val="bg1"/>
                </a:solidFill>
              </a:rPr>
              <a:t>с блиндажными свечами.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19186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latin typeface="Times New Roman"/>
                <a:ea typeface="Times New Roman"/>
              </a:rPr>
              <a:t>Практическая значимость</a:t>
            </a:r>
            <a:r>
              <a:rPr lang="ru-RU" dirty="0">
                <a:latin typeface="Times New Roman"/>
                <a:ea typeface="Times New Roman"/>
              </a:rPr>
              <a:t>: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28596" y="1417638"/>
            <a:ext cx="8229600" cy="4315619"/>
          </a:xfrm>
        </p:spPr>
        <p:txBody>
          <a:bodyPr/>
          <a:lstStyle/>
          <a:p>
            <a:endParaRPr lang="ru-RU" dirty="0">
              <a:latin typeface="Times New Roman"/>
              <a:ea typeface="Times New Roman"/>
            </a:endParaRPr>
          </a:p>
          <a:p>
            <a:endParaRPr lang="ru-RU" dirty="0">
              <a:latin typeface="Times New Roman"/>
              <a:ea typeface="Times New Roman"/>
            </a:endParaRPr>
          </a:p>
          <a:p>
            <a:pPr marL="0" indent="0">
              <a:buNone/>
            </a:pPr>
            <a:r>
              <a:rPr lang="ru-RU" dirty="0">
                <a:solidFill>
                  <a:schemeClr val="bg1"/>
                </a:solidFill>
                <a:latin typeface="Times New Roman"/>
                <a:ea typeface="Times New Roman"/>
              </a:rPr>
              <a:t>материалы данной исследовательской работы могут быть использованы на уроках и внеклассных занятиях по физике и другим предметам.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931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Виды источников света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21668" y="4241470"/>
            <a:ext cx="13300364" cy="6884667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9218" name="Picture 2" descr="i?id=5154e28029818fad12793daf8db03d5b_l-5245037-images-thumbs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44824"/>
            <a:ext cx="9144000" cy="50131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88911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Своих не бросаем!</a:t>
            </a:r>
          </a:p>
        </p:txBody>
      </p:sp>
      <p:pic>
        <p:nvPicPr>
          <p:cNvPr id="5" name="Объект 4" descr="0812f26d-d7c1-4b03-b1e5-45531fe20d7c"/>
          <p:cNvPicPr>
            <a:picLocks noGrp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45965"/>
            <a:ext cx="4355976" cy="2808311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Объект 7" descr="bf6111a4-5986-4ddd-ab66-91db9aabd513"/>
          <p:cNvPicPr>
            <a:picLocks noGrp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1845965"/>
            <a:ext cx="4788023" cy="5012033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 descr="973f93cf-475d-4423-930a-0864817c8829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54276"/>
            <a:ext cx="4355976" cy="220372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04688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История окопных </a:t>
            </a:r>
            <a:r>
              <a:rPr lang="ru-RU" dirty="0" smtClean="0"/>
              <a:t>свечей.</a:t>
            </a:r>
            <a:endParaRPr lang="ru-RU" dirty="0"/>
          </a:p>
        </p:txBody>
      </p:sp>
      <p:pic>
        <p:nvPicPr>
          <p:cNvPr id="8" name="Picture 2" descr="C:\Users\Admin\Desktop\проект\838852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555250"/>
            <a:ext cx="8443664" cy="45380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96659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43608" y="908720"/>
            <a:ext cx="7414592" cy="360040"/>
          </a:xfrm>
        </p:spPr>
        <p:txBody>
          <a:bodyPr>
            <a:normAutofit fontScale="90000"/>
          </a:bodyPr>
          <a:lstStyle/>
          <a:p>
            <a:r>
              <a:rPr lang="ru-RU" sz="4000" dirty="0"/>
              <a:t>Использовались свечи во время Первой мировой войны  в германской армии в 1914-1918 </a:t>
            </a:r>
            <a:r>
              <a:rPr lang="ru-RU" dirty="0"/>
              <a:t>годы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9512" y="5241656"/>
            <a:ext cx="8535892" cy="1259177"/>
          </a:xfrm>
        </p:spPr>
        <p:txBody>
          <a:bodyPr>
            <a:normAutofit/>
          </a:bodyPr>
          <a:lstStyle/>
          <a:p>
            <a:r>
              <a:rPr lang="ru-RU" dirty="0"/>
              <a:t>. </a:t>
            </a:r>
          </a:p>
        </p:txBody>
      </p:sp>
      <p:pic>
        <p:nvPicPr>
          <p:cNvPr id="1028" name="Picture 4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190943"/>
            <a:ext cx="7920880" cy="43098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98055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933</TotalTime>
  <Words>505</Words>
  <Application>Microsoft Office PowerPoint</Application>
  <PresentationFormat>Экран (4:3)</PresentationFormat>
  <Paragraphs>109</Paragraphs>
  <Slides>26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31" baseType="lpstr">
      <vt:lpstr>Arial</vt:lpstr>
      <vt:lpstr>Calibri</vt:lpstr>
      <vt:lpstr>Times New Roman</vt:lpstr>
      <vt:lpstr>Тема Office</vt:lpstr>
      <vt:lpstr>Документ</vt:lpstr>
      <vt:lpstr>Исследовательский проект по теме: «Источник света, тепла и добра».</vt:lpstr>
      <vt:lpstr>Цель: изучить историю, свойства и характеристики окопных свечей, изготовить окопные свечи и доказать, что это источник света, тепла и добра.</vt:lpstr>
      <vt:lpstr>Проблема исследования: </vt:lpstr>
      <vt:lpstr>Методы исследования: </vt:lpstr>
      <vt:lpstr>Практическая значимость: </vt:lpstr>
      <vt:lpstr>Виды источников света</vt:lpstr>
      <vt:lpstr>Своих не бросаем!</vt:lpstr>
      <vt:lpstr>История окопных свечей.</vt:lpstr>
      <vt:lpstr>Использовались свечи во время Первой мировой войны  в германской армии в 1914-1918 годы</vt:lpstr>
      <vt:lpstr>«Лампа-Коптилка» - символ ВОВ.</vt:lpstr>
      <vt:lpstr>Окопная свеча использовалась во многих военных конфликтах.</vt:lpstr>
      <vt:lpstr>Области применения окопных свечей</vt:lpstr>
      <vt:lpstr>Технология  изготовления блиндажной свечи</vt:lpstr>
      <vt:lpstr>Презентация PowerPoint</vt:lpstr>
      <vt:lpstr>Некоторые физические  свойства парафина</vt:lpstr>
      <vt:lpstr>Преимущества окопной свечи</vt:lpstr>
      <vt:lpstr>Беседа с участником СВО</vt:lpstr>
      <vt:lpstr>Анкетирование среди обучающихся </vt:lpstr>
      <vt:lpstr>Изготовление окопной свечи</vt:lpstr>
      <vt:lpstr>Проведение эксперимента с окопной свечей</vt:lpstr>
      <vt:lpstr>Презентация PowerPoint</vt:lpstr>
      <vt:lpstr>Майка высохла примерно за 1,5 часа</vt:lpstr>
      <vt:lpstr>Цель моей работы достигнута:  я самостоятельно изготовил окопные свечи.</vt:lpstr>
      <vt:lpstr>Презентация PowerPoint</vt:lpstr>
      <vt:lpstr>Пусть мир поселится в наших сердцах и во всем мире</vt:lpstr>
      <vt:lpstr>Спасибо за внимание!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MATRIXRU</dc:creator>
  <cp:lastModifiedBy>Пользователь Windows</cp:lastModifiedBy>
  <cp:revision>91</cp:revision>
  <cp:lastPrinted>2024-01-30T15:50:59Z</cp:lastPrinted>
  <dcterms:modified xsi:type="dcterms:W3CDTF">2025-04-15T03:36:38Z</dcterms:modified>
</cp:coreProperties>
</file>