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sldx" ContentType="application/vnd.openxmlformats-officedocument.presentationml.slid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924" r:id="rId1"/>
  </p:sldMasterIdLst>
  <p:notesMasterIdLst>
    <p:notesMasterId r:id="rId20"/>
  </p:notesMasterIdLst>
  <p:handoutMasterIdLst>
    <p:handoutMasterId r:id="rId21"/>
  </p:handoutMasterIdLst>
  <p:sldIdLst>
    <p:sldId id="256" r:id="rId2"/>
    <p:sldId id="257" r:id="rId3"/>
    <p:sldId id="258" r:id="rId4"/>
    <p:sldId id="270" r:id="rId5"/>
    <p:sldId id="279" r:id="rId6"/>
    <p:sldId id="280" r:id="rId7"/>
    <p:sldId id="271" r:id="rId8"/>
    <p:sldId id="273" r:id="rId9"/>
    <p:sldId id="275" r:id="rId10"/>
    <p:sldId id="276" r:id="rId11"/>
    <p:sldId id="277" r:id="rId12"/>
    <p:sldId id="278" r:id="rId13"/>
    <p:sldId id="281" r:id="rId14"/>
    <p:sldId id="282" r:id="rId15"/>
    <p:sldId id="283" r:id="rId16"/>
    <p:sldId id="284" r:id="rId17"/>
    <p:sldId id="285" r:id="rId18"/>
    <p:sldId id="286" r:id="rId19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19084BFF-1C4D-4A8D-BB22-090436FBBEEB}">
          <p14:sldIdLst>
            <p14:sldId id="256"/>
          </p14:sldIdLst>
        </p14:section>
        <p14:section name="Раздел без заголовка" id="{DDAC58C0-8C6F-4BC1-AAAC-662E9328D5DB}">
          <p14:sldIdLst>
            <p14:sldId id="257"/>
            <p14:sldId id="258"/>
            <p14:sldId id="270"/>
            <p14:sldId id="279"/>
            <p14:sldId id="280"/>
            <p14:sldId id="271"/>
            <p14:sldId id="273"/>
            <p14:sldId id="275"/>
            <p14:sldId id="276"/>
            <p14:sldId id="277"/>
            <p14:sldId id="278"/>
            <p14:sldId id="281"/>
            <p14:sldId id="282"/>
            <p14:sldId id="283"/>
            <p14:sldId id="284"/>
            <p14:sldId id="285"/>
            <p14:sldId id="28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8" autoAdjust="0"/>
  </p:normalViewPr>
  <p:slideViewPr>
    <p:cSldViewPr>
      <p:cViewPr>
        <p:scale>
          <a:sx n="74" d="100"/>
          <a:sy n="74" d="100"/>
        </p:scale>
        <p:origin x="-3408" y="-354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316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702"/>
    </p:cViewPr>
  </p:sorterViewPr>
  <p:notesViewPr>
    <p:cSldViewPr>
      <p:cViewPr varScale="1">
        <p:scale>
          <a:sx n="80" d="100"/>
          <a:sy n="80" d="100"/>
        </p:scale>
        <p:origin x="-1974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081E6A-6A85-4282-8617-EBABB31C565E}" type="datetimeFigureOut">
              <a:rPr lang="ru-RU" smtClean="0"/>
              <a:t>08.12.2020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28496A-3362-4D71-8138-3CBE6C5469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51686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8BCCFB-EB7B-4058-9D51-033B36628291}" type="datetimeFigureOut">
              <a:rPr lang="ru-RU" smtClean="0"/>
              <a:t>08.12.2020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3793BD-5B87-42DC-9F34-EEB6083AA4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40347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143125" y="685800"/>
            <a:ext cx="257175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3793BD-5B87-42DC-9F34-EEB6083AA416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71841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5155893"/>
            <a:ext cx="6858000" cy="3988107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6858000" cy="515589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3536415"/>
            <a:ext cx="6858000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2133600"/>
            <a:ext cx="6858000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5346" y="6736727"/>
            <a:ext cx="4227758" cy="117615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5BF25-1A8D-4A50-B481-4AB46254390A}" type="datetimeFigureOut">
              <a:rPr lang="ru-RU" smtClean="0"/>
              <a:t>08.12.2020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0546F-4BD0-4334-975A-F2591C6AC552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3186" y="4176388"/>
            <a:ext cx="5381513" cy="2390889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28750" y="975359"/>
            <a:ext cx="4800600" cy="463296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5BF25-1A8D-4A50-B481-4AB46254390A}" type="datetimeFigureOut">
              <a:rPr lang="ru-RU" smtClean="0"/>
              <a:t>08.12.2020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0546F-4BD0-4334-975A-F2591C6AC55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9" y="502023"/>
            <a:ext cx="1543050" cy="6984452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493085" y="975360"/>
            <a:ext cx="3621965" cy="652630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5BF25-1A8D-4A50-B481-4AB46254390A}" type="datetimeFigureOut">
              <a:rPr lang="ru-RU" smtClean="0"/>
              <a:t>08.12.2020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0546F-4BD0-4334-975A-F2591C6AC55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5BF25-1A8D-4A50-B481-4AB46254390A}" type="datetimeFigureOut">
              <a:rPr lang="ru-RU" smtClean="0"/>
              <a:t>08.12.2020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0546F-4BD0-4334-975A-F2591C6AC55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857250" y="975360"/>
            <a:ext cx="4800600" cy="46329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55893"/>
            <a:ext cx="6858000" cy="3988107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6858000" cy="515589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536415"/>
            <a:ext cx="6858000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2133600"/>
            <a:ext cx="6858000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896" y="2896864"/>
            <a:ext cx="4475000" cy="3231128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16828" y="6143348"/>
            <a:ext cx="4477871" cy="1113947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5BF25-1A8D-4A50-B481-4AB46254390A}" type="datetimeFigureOut">
              <a:rPr lang="ru-RU" smtClean="0"/>
              <a:t>08.12.2020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0546F-4BD0-4334-975A-F2591C6AC55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5BF25-1A8D-4A50-B481-4AB46254390A}" type="datetimeFigureOut">
              <a:rPr lang="ru-RU" smtClean="0"/>
              <a:t>08.12.2020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0546F-4BD0-4334-975A-F2591C6AC55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857249" y="975359"/>
            <a:ext cx="2510028" cy="46329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3483864" y="975360"/>
            <a:ext cx="2510028" cy="46329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0" y="975360"/>
            <a:ext cx="2510028" cy="853016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7335" y="1867103"/>
            <a:ext cx="2510028" cy="3657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5477" y="975360"/>
            <a:ext cx="2510028" cy="853016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1865376"/>
            <a:ext cx="2510028" cy="3657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5BF25-1A8D-4A50-B481-4AB46254390A}" type="datetimeFigureOut">
              <a:rPr lang="ru-RU" smtClean="0"/>
              <a:t>08.12.2020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0546F-4BD0-4334-975A-F2591C6AC55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5BF25-1A8D-4A50-B481-4AB46254390A}" type="datetimeFigureOut">
              <a:rPr lang="ru-RU" smtClean="0"/>
              <a:t>08.12.2020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0546F-4BD0-4334-975A-F2591C6AC55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5BF25-1A8D-4A50-B481-4AB46254390A}" type="datetimeFigureOut">
              <a:rPr lang="ru-RU" smtClean="0"/>
              <a:t>08.12.2020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0546F-4BD0-4334-975A-F2591C6AC55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322" y="2946401"/>
            <a:ext cx="2727064" cy="1677991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45137" y="975360"/>
            <a:ext cx="3012814" cy="6526307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6824" y="4663736"/>
            <a:ext cx="2541495" cy="28526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5BF25-1A8D-4A50-B481-4AB46254390A}" type="datetimeFigureOut">
              <a:rPr lang="ru-RU" smtClean="0"/>
              <a:t>08.12.2020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0546F-4BD0-4334-975A-F2591C6AC55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55893"/>
            <a:ext cx="6858000" cy="3988107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6858000" cy="5155893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3536415"/>
            <a:ext cx="6858000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2133600"/>
            <a:ext cx="6858000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356381" y="1524000"/>
            <a:ext cx="3086100" cy="4170408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8415" y="1347315"/>
            <a:ext cx="2770586" cy="2884027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5BF25-1A8D-4A50-B481-4AB46254390A}" type="datetimeFigureOut">
              <a:rPr lang="ru-RU" smtClean="0"/>
              <a:t>08.12.2020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C0546F-4BD0-4334-975A-F2591C6AC552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5451" y="5952561"/>
            <a:ext cx="4787654" cy="1524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807200"/>
            <a:ext cx="6858000" cy="23368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6858000" cy="68072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5024405"/>
            <a:ext cx="6858000" cy="304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2133600"/>
            <a:ext cx="6858000" cy="68072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44967" y="5829557"/>
            <a:ext cx="4884383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0" y="976347"/>
            <a:ext cx="4800600" cy="46329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629150" y="8229601"/>
            <a:ext cx="18859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F885BF25-1A8D-4A50-B481-4AB46254390A}" type="datetimeFigureOut">
              <a:rPr lang="ru-RU" smtClean="0"/>
              <a:t>08.12.2020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" y="8229601"/>
            <a:ext cx="2514601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857500" y="8229601"/>
            <a:ext cx="13716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AC0546F-4BD0-4334-975A-F2591C6AC55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oleObject" Target="../embeddings/oleObject1.bin"/><Relationship Id="rId7" Type="http://schemas.openxmlformats.org/officeDocument/2006/relationships/package" Target="../embeddings/Microsoft_PowerPoint_Slide2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3.emf"/><Relationship Id="rId4" Type="http://schemas.openxmlformats.org/officeDocument/2006/relationships/package" Target="../embeddings/Microsoft_PowerPoint_Slide1.sld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1"/>
          <p:cNvSpPr>
            <a:spLocks noChangeArrowheads="1"/>
          </p:cNvSpPr>
          <p:nvPr/>
        </p:nvSpPr>
        <p:spPr bwMode="auto">
          <a:xfrm>
            <a:off x="-415" y="0"/>
            <a:ext cx="7019925" cy="9144000"/>
          </a:xfrm>
          <a:prstGeom prst="rect">
            <a:avLst/>
          </a:prstGeom>
          <a:solidFill>
            <a:srgbClr val="FFFFFF"/>
          </a:solidFill>
          <a:ln w="63500" cmpd="thickThin">
            <a:solidFill>
              <a:srgbClr val="4F81BD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68686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ru-RU" b="1" dirty="0"/>
              <a:t> </a:t>
            </a:r>
            <a:endParaRPr lang="ru-RU" dirty="0"/>
          </a:p>
          <a:p>
            <a:pPr algn="ctr"/>
            <a:endParaRPr lang="ru-RU" b="1" dirty="0" smtClean="0"/>
          </a:p>
          <a:p>
            <a:pPr algn="ctr"/>
            <a:endParaRPr lang="ru-RU" b="1" dirty="0"/>
          </a:p>
          <a:p>
            <a:pPr algn="ctr"/>
            <a:r>
              <a:rPr lang="ru-RU" b="1" dirty="0" smtClean="0"/>
              <a:t>СЦЕНАРИЙ </a:t>
            </a:r>
            <a:r>
              <a:rPr lang="ru-RU" b="1" dirty="0"/>
              <a:t>ИНТЕГРИРОВАННОГО УРОКА </a:t>
            </a:r>
            <a:endParaRPr lang="ru-RU" dirty="0"/>
          </a:p>
          <a:p>
            <a:pPr algn="ctr"/>
            <a:r>
              <a:rPr lang="ru-RU" b="1" dirty="0"/>
              <a:t>ФИЗИЧЕСКОЙ КУЛЬТУРЫ И РУССКОГО ЯЗЫКА </a:t>
            </a:r>
            <a:endParaRPr lang="ru-RU" dirty="0"/>
          </a:p>
          <a:p>
            <a:pPr algn="ctr"/>
            <a:r>
              <a:rPr lang="ru-RU" b="1" dirty="0"/>
              <a:t>С ИСПОЛЬЗОВАНИЕМ КОМПЬЮТЕРНЫХ ТЕХНОЛОГИЙ.</a:t>
            </a:r>
            <a:endParaRPr lang="ru-RU" dirty="0"/>
          </a:p>
          <a:p>
            <a:pPr algn="ctr"/>
            <a:r>
              <a:rPr lang="ru-RU" b="1" dirty="0"/>
              <a:t> </a:t>
            </a:r>
            <a:endParaRPr lang="ru-RU" dirty="0"/>
          </a:p>
          <a:p>
            <a:pPr algn="ctr"/>
            <a:r>
              <a:rPr lang="ru-RU" b="1" dirty="0"/>
              <a:t> </a:t>
            </a:r>
            <a:endParaRPr lang="ru-RU" dirty="0"/>
          </a:p>
          <a:p>
            <a:pPr algn="ctr"/>
            <a:r>
              <a:rPr lang="ru-RU" b="1" dirty="0"/>
              <a:t> </a:t>
            </a:r>
            <a:endParaRPr lang="ru-RU" dirty="0"/>
          </a:p>
          <a:p>
            <a:pPr algn="ctr"/>
            <a:r>
              <a:rPr lang="ru-RU" b="1" dirty="0"/>
              <a:t>Тема:</a:t>
            </a:r>
            <a:endParaRPr lang="ru-RU" dirty="0"/>
          </a:p>
          <a:p>
            <a:pPr algn="ctr"/>
            <a:r>
              <a:rPr lang="ru-RU" b="1" dirty="0"/>
              <a:t> </a:t>
            </a:r>
            <a:endParaRPr lang="ru-RU" dirty="0"/>
          </a:p>
          <a:p>
            <a:pPr algn="ctr"/>
            <a:r>
              <a:rPr lang="ru-RU" b="1" dirty="0"/>
              <a:t>«СОВРЕМЕННЫЕ ВИДЫ СПОРТА </a:t>
            </a:r>
            <a:endParaRPr lang="ru-RU" dirty="0"/>
          </a:p>
          <a:p>
            <a:pPr algn="ctr"/>
            <a:r>
              <a:rPr lang="ru-RU" b="1" dirty="0"/>
              <a:t>И ФИЗИЧЕСКИЕ УПРАЖНЕНИЯ. </a:t>
            </a:r>
            <a:endParaRPr lang="ru-RU" dirty="0"/>
          </a:p>
          <a:p>
            <a:pPr algn="ctr"/>
            <a:r>
              <a:rPr lang="ru-RU" b="1" dirty="0"/>
              <a:t>СПОРТИВНАЯ ЛЕКСИКА»</a:t>
            </a:r>
            <a:endParaRPr lang="ru-RU" dirty="0"/>
          </a:p>
          <a:p>
            <a:pPr algn="ctr"/>
            <a:r>
              <a:rPr lang="ru-RU" b="1" dirty="0"/>
              <a:t> </a:t>
            </a:r>
            <a:endParaRPr lang="ru-RU" dirty="0"/>
          </a:p>
          <a:p>
            <a:pPr algn="ctr"/>
            <a:r>
              <a:rPr lang="ru-RU" b="1" dirty="0"/>
              <a:t> </a:t>
            </a:r>
            <a:endParaRPr lang="ru-RU" dirty="0"/>
          </a:p>
          <a:p>
            <a:pPr algn="ctr"/>
            <a:r>
              <a:rPr lang="ru-RU" b="1" dirty="0"/>
              <a:t> </a:t>
            </a:r>
            <a:endParaRPr lang="ru-RU" dirty="0"/>
          </a:p>
          <a:p>
            <a:pPr algn="ctr"/>
            <a:r>
              <a:rPr lang="ru-RU" b="1" dirty="0"/>
              <a:t> </a:t>
            </a:r>
            <a:endParaRPr lang="ru-RU" dirty="0"/>
          </a:p>
          <a:p>
            <a:pPr algn="ctr"/>
            <a:r>
              <a:rPr lang="ru-RU" b="1" dirty="0"/>
              <a:t> </a:t>
            </a:r>
            <a:endParaRPr lang="ru-RU" dirty="0"/>
          </a:p>
          <a:p>
            <a:pPr algn="ctr"/>
            <a:r>
              <a:rPr lang="ru-RU" b="1" dirty="0"/>
              <a:t> </a:t>
            </a:r>
            <a:endParaRPr lang="ru-RU" dirty="0"/>
          </a:p>
          <a:p>
            <a:pPr algn="r"/>
            <a:r>
              <a:rPr lang="ru-RU" b="1" dirty="0"/>
              <a:t>Сценарий урока разработан </a:t>
            </a:r>
            <a:endParaRPr lang="ru-RU" dirty="0"/>
          </a:p>
          <a:p>
            <a:pPr algn="r"/>
            <a:r>
              <a:rPr lang="ru-RU" dirty="0"/>
              <a:t>учителем физической культуры</a:t>
            </a:r>
          </a:p>
          <a:p>
            <a:r>
              <a:rPr lang="ru-RU" b="1" dirty="0" smtClean="0"/>
              <a:t>                                                                        </a:t>
            </a:r>
            <a:r>
              <a:rPr lang="ru-RU" dirty="0"/>
              <a:t>, </a:t>
            </a:r>
          </a:p>
          <a:p>
            <a:pPr algn="r"/>
            <a:r>
              <a:rPr lang="ru-RU" dirty="0"/>
              <a:t>учителем русского языка </a:t>
            </a:r>
          </a:p>
          <a:p>
            <a:pPr algn="r"/>
            <a:r>
              <a:rPr lang="ru-RU" b="1" dirty="0"/>
              <a:t> </a:t>
            </a:r>
            <a:endParaRPr lang="ru-RU" dirty="0"/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 </a:t>
            </a:r>
          </a:p>
          <a:p>
            <a:r>
              <a:rPr lang="ru-RU" b="1" dirty="0"/>
              <a:t> </a:t>
            </a:r>
            <a:endParaRPr lang="ru-RU" dirty="0"/>
          </a:p>
          <a:p>
            <a:pPr algn="ctr"/>
            <a:r>
              <a:rPr lang="ru-RU" b="1" dirty="0"/>
              <a:t>2012  г.</a:t>
            </a:r>
            <a:endParaRPr lang="ru-RU" dirty="0"/>
          </a:p>
          <a:p>
            <a:pPr algn="just"/>
            <a:r>
              <a:rPr lang="ru-RU" b="1" dirty="0"/>
              <a:t>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5543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60648" y="179516"/>
            <a:ext cx="6480720" cy="84330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Дети </a:t>
            </a:r>
            <a:r>
              <a:rPr lang="ru-RU" sz="1600" dirty="0"/>
              <a:t>сдают листочки с ответами, экспертная группа подводит итоги. </a:t>
            </a:r>
          </a:p>
          <a:p>
            <a:endParaRPr lang="ru-RU" sz="1600" b="1" u="sng" dirty="0"/>
          </a:p>
          <a:p>
            <a:r>
              <a:rPr lang="ru-RU" sz="1600" b="1" u="sng" dirty="0" smtClean="0"/>
              <a:t>3</a:t>
            </a:r>
            <a:r>
              <a:rPr lang="ru-RU" sz="1600" b="1" u="sng" dirty="0"/>
              <a:t>. Разминка.   </a:t>
            </a:r>
            <a:endParaRPr lang="ru-RU" sz="1600" dirty="0"/>
          </a:p>
          <a:p>
            <a:r>
              <a:rPr lang="ru-RU" sz="1600" b="1" dirty="0"/>
              <a:t>Учитель. </a:t>
            </a:r>
            <a:r>
              <a:rPr lang="ru-RU" sz="1600" dirty="0"/>
              <a:t>Пока экспертная группа подводит итоги, мы проведём разминку.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ru-RU" sz="1600" dirty="0"/>
              <a:t>ходьба (на носках, пятках).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ru-RU" sz="1600" dirty="0"/>
              <a:t>бег: </a:t>
            </a:r>
          </a:p>
          <a:p>
            <a:pPr marL="720725"/>
            <a:r>
              <a:rPr lang="ru-RU" sz="1600" dirty="0"/>
              <a:t>а) медленный; </a:t>
            </a:r>
          </a:p>
          <a:p>
            <a:pPr marL="720725"/>
            <a:r>
              <a:rPr lang="ru-RU" sz="1600" dirty="0"/>
              <a:t>б) с высоким подниманием бедра; </a:t>
            </a:r>
          </a:p>
          <a:p>
            <a:pPr marL="720725"/>
            <a:r>
              <a:rPr lang="ru-RU" sz="1600" dirty="0"/>
              <a:t>в) с захлёстыванием голени;</a:t>
            </a:r>
          </a:p>
          <a:p>
            <a:pPr marL="450850" lvl="0" indent="90488">
              <a:buFont typeface="Arial" pitchFamily="34" charset="0"/>
              <a:buChar char="•"/>
              <a:tabLst>
                <a:tab pos="450850" algn="l"/>
              </a:tabLst>
            </a:pPr>
            <a:r>
              <a:rPr lang="ru-RU" sz="1600" dirty="0" smtClean="0"/>
              <a:t>     прыжки</a:t>
            </a:r>
            <a:r>
              <a:rPr lang="ru-RU" sz="1600" dirty="0"/>
              <a:t>: </a:t>
            </a:r>
          </a:p>
          <a:p>
            <a:pPr marL="720725"/>
            <a:r>
              <a:rPr lang="ru-RU" sz="1600" dirty="0"/>
              <a:t>а) с ноги на ногу; </a:t>
            </a:r>
          </a:p>
          <a:p>
            <a:pPr marL="720725"/>
            <a:r>
              <a:rPr lang="ru-RU" sz="1600" dirty="0"/>
              <a:t>б) </a:t>
            </a:r>
            <a:r>
              <a:rPr lang="ru-RU" sz="1600" dirty="0" smtClean="0"/>
              <a:t>с крестным </a:t>
            </a:r>
            <a:r>
              <a:rPr lang="ru-RU" sz="1600" dirty="0"/>
              <a:t>шагом; </a:t>
            </a:r>
          </a:p>
          <a:p>
            <a:pPr marL="720725"/>
            <a:r>
              <a:rPr lang="ru-RU" sz="1600" dirty="0"/>
              <a:t>в) приставными шагами (правым, левым боком).</a:t>
            </a:r>
          </a:p>
          <a:p>
            <a:pPr marL="742950" lvl="1" indent="-285750">
              <a:buFont typeface="Arial" pitchFamily="34" charset="0"/>
              <a:buChar char="•"/>
            </a:pPr>
            <a:r>
              <a:rPr lang="ru-RU" sz="1600" dirty="0"/>
              <a:t>ОРУ в парах: </a:t>
            </a:r>
          </a:p>
          <a:p>
            <a:r>
              <a:rPr lang="ru-RU" sz="1600" dirty="0"/>
              <a:t>1. </a:t>
            </a:r>
            <a:r>
              <a:rPr lang="ru-RU" sz="1600" dirty="0" err="1"/>
              <a:t>И.п</a:t>
            </a:r>
            <a:r>
              <a:rPr lang="ru-RU" sz="1600" dirty="0"/>
              <a:t>.- стоя лицом друг к другу стойки ноги врозь руки согнуты. Опираясь ладонями, поочерёдно сгибать и разгибать руки.</a:t>
            </a:r>
          </a:p>
          <a:p>
            <a:r>
              <a:rPr lang="ru-RU" sz="1600" dirty="0"/>
              <a:t>2. </a:t>
            </a:r>
            <a:r>
              <a:rPr lang="ru-RU" sz="1600" dirty="0" err="1"/>
              <a:t>И.п</a:t>
            </a:r>
            <a:r>
              <a:rPr lang="ru-RU" sz="1600" dirty="0"/>
              <a:t>. – стоя лицом друг к другу. Отведение и приведение (поднимание в стороны и опускание) рук с сопротивлением товарища. </a:t>
            </a:r>
          </a:p>
          <a:p>
            <a:r>
              <a:rPr lang="ru-RU" sz="1600" dirty="0"/>
              <a:t>3. </a:t>
            </a:r>
            <a:r>
              <a:rPr lang="ru-RU" sz="1600" dirty="0" err="1"/>
              <a:t>И.п</a:t>
            </a:r>
            <a:r>
              <a:rPr lang="ru-RU" sz="1600" dirty="0"/>
              <a:t>. – стоя лицом друг к другу руки вперёд. Разведение рук в стороны с сопротивлением.</a:t>
            </a:r>
          </a:p>
          <a:p>
            <a:r>
              <a:rPr lang="ru-RU" sz="1600" dirty="0"/>
              <a:t>4. </a:t>
            </a:r>
            <a:r>
              <a:rPr lang="ru-RU" sz="1600" dirty="0" err="1"/>
              <a:t>И.п</a:t>
            </a:r>
            <a:r>
              <a:rPr lang="ru-RU" sz="1600" dirty="0"/>
              <a:t>. – стоя лицом друг к другу ноги врозь, руки на плечи друг к другу. Пружинящие наклоны вперёд с дополнительной помощью партнёра.</a:t>
            </a:r>
          </a:p>
          <a:p>
            <a:r>
              <a:rPr lang="ru-RU" sz="1600" dirty="0"/>
              <a:t>5. </a:t>
            </a:r>
            <a:r>
              <a:rPr lang="ru-RU" sz="1600" dirty="0" err="1"/>
              <a:t>И.п</a:t>
            </a:r>
            <a:r>
              <a:rPr lang="ru-RU" sz="1600" dirty="0"/>
              <a:t>. – то же, что и в упражнение 4. Пружинящие наклоны в стороны. </a:t>
            </a:r>
          </a:p>
          <a:p>
            <a:r>
              <a:rPr lang="ru-RU" sz="1600" dirty="0"/>
              <a:t>6. </a:t>
            </a:r>
            <a:r>
              <a:rPr lang="ru-RU" sz="1600" dirty="0" err="1"/>
              <a:t>И.п</a:t>
            </a:r>
            <a:r>
              <a:rPr lang="ru-RU" sz="1600" dirty="0"/>
              <a:t>. – стойка ноги врозь спиной друг к другу. Взять друг друга по руки, первый наклоняется в сторону, второй сопротивляется, затем первый выпрямляется, а второй оказывает сопротивление.</a:t>
            </a:r>
          </a:p>
          <a:p>
            <a:r>
              <a:rPr lang="ru-RU" sz="1600" dirty="0"/>
              <a:t>7. </a:t>
            </a:r>
            <a:r>
              <a:rPr lang="ru-RU" sz="1600" dirty="0" err="1"/>
              <a:t>И.п</a:t>
            </a:r>
            <a:r>
              <a:rPr lang="ru-RU" sz="1600" dirty="0"/>
              <a:t>. – стоя спиной друг к другу руки вверх, пальцы сцеплены . Шаг вперёд одной ногой , прогнуться назад. То же   с другой ноги. </a:t>
            </a:r>
          </a:p>
          <a:p>
            <a:r>
              <a:rPr lang="ru-RU" sz="1600" dirty="0"/>
              <a:t>8. </a:t>
            </a:r>
            <a:r>
              <a:rPr lang="ru-RU" sz="1600" dirty="0" err="1"/>
              <a:t>И.п</a:t>
            </a:r>
            <a:r>
              <a:rPr lang="ru-RU" sz="1600" dirty="0"/>
              <a:t>. – стоя спиной друг к другу с захватом под руки и опираясь лопатками друг в друга. Приседания. </a:t>
            </a:r>
          </a:p>
          <a:p>
            <a:r>
              <a:rPr lang="ru-RU" sz="1600" dirty="0"/>
              <a:t>9. </a:t>
            </a:r>
            <a:r>
              <a:rPr lang="ru-RU" sz="1600" dirty="0" err="1"/>
              <a:t>И.п</a:t>
            </a:r>
            <a:r>
              <a:rPr lang="ru-RU" sz="1600" dirty="0"/>
              <a:t>. – стоя лицом друг к другу руки на пояс партнёра. Поочерёдные прыжки с помощью товарища.  </a:t>
            </a:r>
            <a:endParaRPr lang="ru-RU" sz="1400" dirty="0" smtClean="0"/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66941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260648" y="323528"/>
            <a:ext cx="648072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u="sng" dirty="0"/>
              <a:t>4. Подведение итогов экспертной группы. Работа над ошибками </a:t>
            </a:r>
            <a:endParaRPr lang="ru-RU" sz="1600" dirty="0"/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2" y="-184667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4" name="Объект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1249570"/>
              </p:ext>
            </p:extLst>
          </p:nvPr>
        </p:nvGraphicFramePr>
        <p:xfrm>
          <a:off x="1592796" y="827585"/>
          <a:ext cx="3600400" cy="24537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3" name="Слайд" r:id="rId4" imgW="3767181" imgH="2825459" progId="PowerPoint.Slide.12">
                  <p:embed/>
                </p:oleObj>
              </mc:Choice>
              <mc:Fallback>
                <p:oleObj name="Слайд" r:id="rId4" imgW="3767181" imgH="2825459" progId="PowerPoint.Slide.12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92796" y="827585"/>
                        <a:ext cx="3600400" cy="2453779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476672" y="2987826"/>
            <a:ext cx="583264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b="1" u="sng" dirty="0" smtClean="0"/>
          </a:p>
          <a:p>
            <a:r>
              <a:rPr lang="ru-RU" sz="1600" b="1" u="sng" dirty="0" smtClean="0"/>
              <a:t>5</a:t>
            </a:r>
            <a:r>
              <a:rPr lang="ru-RU" sz="1600" b="1" u="sng" dirty="0"/>
              <a:t>. Викторина «Определи вид спорта».</a:t>
            </a:r>
            <a:r>
              <a:rPr lang="ru-RU" sz="1600" u="sng" dirty="0"/>
              <a:t>  </a:t>
            </a:r>
            <a:endParaRPr lang="ru-RU" sz="1600" dirty="0"/>
          </a:p>
          <a:p>
            <a:r>
              <a:rPr lang="ru-RU" sz="1600" dirty="0"/>
              <a:t> </a:t>
            </a:r>
            <a:r>
              <a:rPr lang="ru-RU" sz="1600" dirty="0" smtClean="0"/>
              <a:t>Условия </a:t>
            </a:r>
            <a:r>
              <a:rPr lang="ru-RU" sz="1600" dirty="0"/>
              <a:t>викторины: </a:t>
            </a:r>
          </a:p>
          <a:p>
            <a:r>
              <a:rPr lang="ru-RU" sz="1600" dirty="0"/>
              <a:t>-  ребята показывают определённые упражнения, а учитель. зачитывает определения;</a:t>
            </a:r>
          </a:p>
          <a:p>
            <a:r>
              <a:rPr lang="ru-RU" sz="1600" dirty="0"/>
              <a:t>-  принимается ответ у того, кто быстрее поднял руку (эксперты наблюдают);</a:t>
            </a:r>
          </a:p>
          <a:p>
            <a:r>
              <a:rPr lang="ru-RU" sz="1600" dirty="0"/>
              <a:t>-  угадавший получает жетон, который впоследствии переведётся в оценку</a:t>
            </a:r>
          </a:p>
          <a:p>
            <a:r>
              <a:rPr lang="ru-RU" sz="1600" dirty="0"/>
              <a:t> </a:t>
            </a:r>
            <a:r>
              <a:rPr lang="ru-RU" sz="1600" dirty="0" smtClean="0"/>
              <a:t>1</a:t>
            </a:r>
            <a:r>
              <a:rPr lang="ru-RU" sz="1600" dirty="0"/>
              <a:t>. Упражнения для красоты тела и здоровья, особо привлекательные для женщин, упражнений – соединение  аэробики и атлетизма. </a:t>
            </a:r>
            <a:r>
              <a:rPr lang="ru-RU" sz="1600" b="1" dirty="0"/>
              <a:t>(ШЕЙПИНГ).</a:t>
            </a:r>
            <a:endParaRPr lang="ru-RU" sz="1600" dirty="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476674" y="7310483"/>
            <a:ext cx="5417840" cy="29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Слайд 15</a:t>
            </a:r>
            <a:r>
              <a:rPr kumimoji="0" lang="ru-RU" altLang="zh-CN" sz="13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 </a:t>
            </a:r>
            <a:endParaRPr kumimoji="0" lang="ru-RU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7" name="Объект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0430641"/>
              </p:ext>
            </p:extLst>
          </p:nvPr>
        </p:nvGraphicFramePr>
        <p:xfrm>
          <a:off x="2349500" y="6051550"/>
          <a:ext cx="3673475" cy="288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24" name="Слайд" r:id="rId7" imgW="4538469" imgH="3403099" progId="PowerPoint.Slide.12">
                  <p:embed/>
                </p:oleObj>
              </mc:Choice>
              <mc:Fallback>
                <p:oleObj name="Слайд" r:id="rId7" imgW="4538469" imgH="3403099" progId="PowerPoint.Slide.12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49500" y="6051550"/>
                        <a:ext cx="3673475" cy="2887663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2" y="2377559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0759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4664" y="179512"/>
            <a:ext cx="32403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2. Японская система самозащиты без </a:t>
            </a:r>
            <a:endParaRPr lang="en-US" sz="1400" dirty="0" smtClean="0"/>
          </a:p>
          <a:p>
            <a:r>
              <a:rPr lang="ru-RU" sz="1400" dirty="0" smtClean="0"/>
              <a:t>оружия</a:t>
            </a:r>
            <a:r>
              <a:rPr lang="ru-RU" sz="1400" dirty="0"/>
              <a:t>, основанная на ударах рукой или ногой </a:t>
            </a:r>
            <a:r>
              <a:rPr lang="ru-RU" sz="1400" dirty="0" smtClean="0"/>
              <a:t>по </a:t>
            </a:r>
            <a:r>
              <a:rPr lang="ru-RU" sz="1400" dirty="0"/>
              <a:t>наиболее чувствительным </a:t>
            </a:r>
            <a:endParaRPr lang="en-US" sz="1400" dirty="0" smtClean="0"/>
          </a:p>
          <a:p>
            <a:r>
              <a:rPr lang="ru-RU" sz="1400" dirty="0" smtClean="0"/>
              <a:t>местам </a:t>
            </a:r>
            <a:r>
              <a:rPr lang="ru-RU" sz="1400" dirty="0"/>
              <a:t>тела противника. </a:t>
            </a:r>
            <a:r>
              <a:rPr lang="ru-RU" sz="1400" b="1" dirty="0"/>
              <a:t>(КАРАТЭ). </a:t>
            </a:r>
            <a:endParaRPr lang="ru-RU" sz="14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2792" y="453713"/>
            <a:ext cx="2400300" cy="17907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49607" y="2272689"/>
            <a:ext cx="61028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3. Атлетическое троеборье, включающее в себя приседание со штангой, жим штанги лёжа и тягу штанги </a:t>
            </a:r>
            <a:r>
              <a:rPr lang="ru-RU" sz="1400" b="1" dirty="0"/>
              <a:t>(ПАУЭРЛИФТИНГ).</a:t>
            </a:r>
            <a:r>
              <a:rPr lang="ru-RU" sz="1400" dirty="0"/>
              <a:t> 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721" y="2915816"/>
            <a:ext cx="2340086" cy="172538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15232" y="5061939"/>
            <a:ext cx="619268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4. Вид спорта,</a:t>
            </a:r>
            <a:r>
              <a:rPr lang="ru-RU" sz="1400" b="1" dirty="0"/>
              <a:t> </a:t>
            </a:r>
            <a:r>
              <a:rPr lang="ru-RU" sz="1400" dirty="0"/>
              <a:t>заключающийся </a:t>
            </a:r>
            <a:r>
              <a:rPr lang="ru-RU" sz="1400" dirty="0" smtClean="0"/>
              <a:t>в</a:t>
            </a:r>
            <a:endParaRPr lang="en-US" sz="1400" dirty="0" smtClean="0"/>
          </a:p>
          <a:p>
            <a:r>
              <a:rPr lang="ru-RU" sz="1400" dirty="0" smtClean="0"/>
              <a:t> </a:t>
            </a:r>
            <a:r>
              <a:rPr lang="ru-RU" sz="1400" dirty="0"/>
              <a:t>быстром </a:t>
            </a:r>
            <a:r>
              <a:rPr lang="ru-RU" sz="1400" dirty="0" smtClean="0"/>
              <a:t>преодолении</a:t>
            </a:r>
            <a:endParaRPr lang="en-US" sz="1400" dirty="0" smtClean="0"/>
          </a:p>
          <a:p>
            <a:r>
              <a:rPr lang="ru-RU" sz="1400" dirty="0" smtClean="0"/>
              <a:t> водной </a:t>
            </a:r>
            <a:r>
              <a:rPr lang="ru-RU" sz="1400" dirty="0"/>
              <a:t>дистанции</a:t>
            </a:r>
            <a:r>
              <a:rPr lang="ru-RU" sz="1400" b="1" dirty="0"/>
              <a:t> </a:t>
            </a:r>
            <a:endParaRPr lang="ru-RU" sz="1400" dirty="0"/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165" y="4948969"/>
            <a:ext cx="2447925" cy="18288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sp>
        <p:nvSpPr>
          <p:cNvPr id="5" name="Прямоугольник 4"/>
          <p:cNvSpPr/>
          <p:nvPr/>
        </p:nvSpPr>
        <p:spPr>
          <a:xfrm>
            <a:off x="201083" y="6852593"/>
            <a:ext cx="438004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5.</a:t>
            </a:r>
            <a:r>
              <a:rPr lang="ru-RU" sz="1400" b="1" dirty="0"/>
              <a:t> </a:t>
            </a:r>
            <a:r>
              <a:rPr lang="ru-RU" sz="1400" dirty="0"/>
              <a:t>Составная часть индийской системы </a:t>
            </a:r>
            <a:endParaRPr lang="en-US" sz="1400" dirty="0" smtClean="0"/>
          </a:p>
          <a:p>
            <a:r>
              <a:rPr lang="ru-RU" sz="1400" dirty="0" smtClean="0"/>
              <a:t>физического </a:t>
            </a:r>
            <a:r>
              <a:rPr lang="ru-RU" sz="1400" dirty="0"/>
              <a:t>воспитания, включающая </a:t>
            </a:r>
            <a:endParaRPr lang="en-US" sz="1400" dirty="0" smtClean="0"/>
          </a:p>
          <a:p>
            <a:r>
              <a:rPr lang="ru-RU" sz="1400" dirty="0" smtClean="0"/>
              <a:t>в </a:t>
            </a:r>
            <a:r>
              <a:rPr lang="ru-RU" sz="1400" dirty="0"/>
              <a:t>себя физические упражнения, </a:t>
            </a:r>
            <a:endParaRPr lang="en-US" sz="1400" dirty="0" smtClean="0"/>
          </a:p>
          <a:p>
            <a:r>
              <a:rPr lang="ru-RU" sz="1400" dirty="0" smtClean="0"/>
              <a:t>направленные </a:t>
            </a:r>
            <a:r>
              <a:rPr lang="ru-RU" sz="1400" dirty="0"/>
              <a:t>на совершенствование </a:t>
            </a:r>
            <a:r>
              <a:rPr lang="ru-RU" sz="1400" dirty="0" smtClean="0"/>
              <a:t>тела</a:t>
            </a:r>
            <a:endParaRPr lang="en-US" sz="1400" dirty="0" smtClean="0"/>
          </a:p>
          <a:p>
            <a:r>
              <a:rPr lang="ru-RU" sz="1400" dirty="0" smtClean="0"/>
              <a:t>и </a:t>
            </a:r>
            <a:r>
              <a:rPr lang="ru-RU" sz="1400" dirty="0"/>
              <a:t>функций внутренних органов. </a:t>
            </a:r>
            <a:r>
              <a:rPr lang="ru-RU" sz="1400" b="1" dirty="0"/>
              <a:t>(ХАТХА – ЙОГА). </a:t>
            </a:r>
            <a:endParaRPr lang="ru-RU" sz="1400" dirty="0"/>
          </a:p>
        </p:txBody>
      </p:sp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6417" y="7098219"/>
            <a:ext cx="2466975" cy="184785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6348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0324" y="210870"/>
            <a:ext cx="66693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/>
              <a:t>6. Эстафета «Угадай вид спорта и запиши его название».</a:t>
            </a:r>
            <a:r>
              <a:rPr lang="ru-RU" u="sng" dirty="0"/>
              <a:t> </a:t>
            </a: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4824" y="595280"/>
            <a:ext cx="2657475" cy="1981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0623" y="2576480"/>
            <a:ext cx="6552728" cy="6401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Условия эстафеты: учащиеся делятся на две команды.</a:t>
            </a:r>
          </a:p>
          <a:p>
            <a:r>
              <a:rPr lang="ru-RU" sz="1400" dirty="0"/>
              <a:t>Когда прозвучит определение вида спорта, участник команды</a:t>
            </a:r>
          </a:p>
          <a:p>
            <a:r>
              <a:rPr lang="ru-RU" sz="1400" dirty="0"/>
              <a:t>-  берёт из обруча предмет, используемый в нём, </a:t>
            </a:r>
          </a:p>
          <a:p>
            <a:r>
              <a:rPr lang="ru-RU" sz="1400" dirty="0"/>
              <a:t>-  бежит к доске, оставляет предмет в другом обруче, </a:t>
            </a:r>
          </a:p>
          <a:p>
            <a:r>
              <a:rPr lang="ru-RU" sz="1400" dirty="0"/>
              <a:t>-  записывает название вида спорта на доске и бежит на место.</a:t>
            </a:r>
          </a:p>
          <a:p>
            <a:r>
              <a:rPr lang="ru-RU" sz="1400" dirty="0"/>
              <a:t>Победивший в паре получает жетон. Эксперты дают жетон, определив самого быстрого и грамотного. </a:t>
            </a:r>
          </a:p>
          <a:p>
            <a:r>
              <a:rPr lang="ru-RU" sz="1400" dirty="0"/>
              <a:t>	</a:t>
            </a:r>
            <a:r>
              <a:rPr lang="ru-RU" sz="1400" b="1" dirty="0"/>
              <a:t>Эстафета.   читает определения:</a:t>
            </a:r>
            <a:endParaRPr lang="ru-RU" sz="1400" dirty="0"/>
          </a:p>
          <a:p>
            <a:r>
              <a:rPr lang="ru-RU" sz="1400" dirty="0"/>
              <a:t>1. Игра, название которой произошло от французского названия посоха с крючком у   пастухов. Проводится на льду, травяной площадке, в зале. </a:t>
            </a:r>
            <a:r>
              <a:rPr lang="ru-RU" sz="1400" b="1" dirty="0"/>
              <a:t>(ХОККЕЙ). </a:t>
            </a:r>
            <a:endParaRPr lang="ru-RU" sz="1400" dirty="0"/>
          </a:p>
          <a:p>
            <a:r>
              <a:rPr lang="ru-RU" sz="1400" dirty="0"/>
              <a:t>2. Спортивная игра, название которой произошло от названия города в Великобритании. В игре мяч с оперением перебрасывают ракетками через сетку. </a:t>
            </a:r>
            <a:r>
              <a:rPr lang="ru-RU" sz="1400" b="1" dirty="0"/>
              <a:t>(БАДМИНТОН).</a:t>
            </a:r>
            <a:r>
              <a:rPr lang="ru-RU" sz="1400" dirty="0"/>
              <a:t>                             </a:t>
            </a:r>
          </a:p>
          <a:p>
            <a:r>
              <a:rPr lang="ru-RU" sz="1400" dirty="0"/>
              <a:t>3. Спортивная игра двух команд, игроки которых, ударяя по мячу руками, стараются     послать его через сетку на площадку соперников. </a:t>
            </a:r>
            <a:r>
              <a:rPr lang="ru-RU" sz="1400" b="1" dirty="0"/>
              <a:t>(ВОЛЕЙБОЛ). </a:t>
            </a:r>
            <a:endParaRPr lang="ru-RU" sz="1400" dirty="0"/>
          </a:p>
          <a:p>
            <a:r>
              <a:rPr lang="ru-RU" sz="1400" dirty="0"/>
              <a:t>4. Спортивная игра на специальной площадке, разделённой сеткой пополам.    Маленький мяч посылают ударами ракетки на противоположную половину площадки. </a:t>
            </a:r>
            <a:r>
              <a:rPr lang="ru-RU" sz="1400" b="1" dirty="0"/>
              <a:t>(ТЕННИС).</a:t>
            </a:r>
            <a:r>
              <a:rPr lang="ru-RU" sz="1400" dirty="0"/>
              <a:t> </a:t>
            </a:r>
          </a:p>
          <a:p>
            <a:r>
              <a:rPr lang="ru-RU" sz="1400" dirty="0"/>
              <a:t>5. Спортивная игра с мячом и битой напоминающая лапту. Участвуют две команды      по девять человек. Она широко распространена в Северной Америке и Великобритании. (</a:t>
            </a:r>
            <a:r>
              <a:rPr lang="ru-RU" sz="1400" b="1" dirty="0"/>
              <a:t>БЕЙСБОЛ). </a:t>
            </a:r>
            <a:endParaRPr lang="ru-RU" sz="1400" dirty="0"/>
          </a:p>
          <a:p>
            <a:r>
              <a:rPr lang="ru-RU" sz="1400" dirty="0"/>
              <a:t>6. Спортивная игра двух команд, игроки которых стараются забросить мяч руками в корзину укреплённую на специальном щите вверху </a:t>
            </a:r>
            <a:r>
              <a:rPr lang="ru-RU" sz="1400" b="1" dirty="0"/>
              <a:t>(БАСКЕТБОЛ).    </a:t>
            </a:r>
            <a:endParaRPr lang="ru-RU" sz="1400" dirty="0"/>
          </a:p>
          <a:p>
            <a:r>
              <a:rPr lang="ru-RU" sz="1400" b="1" dirty="0"/>
              <a:t> </a:t>
            </a:r>
            <a:r>
              <a:rPr lang="ru-RU" sz="1400" b="1" u="sng" dirty="0" smtClean="0"/>
              <a:t>7</a:t>
            </a:r>
            <a:r>
              <a:rPr lang="ru-RU" sz="1400" b="1" u="sng" dirty="0"/>
              <a:t>. Подведение итогов эстафеты.</a:t>
            </a:r>
            <a:endParaRPr lang="ru-RU" sz="1400" dirty="0"/>
          </a:p>
          <a:p>
            <a:r>
              <a:rPr lang="ru-RU" sz="1400" dirty="0"/>
              <a:t> </a:t>
            </a:r>
            <a:r>
              <a:rPr lang="ru-RU" sz="1400" b="1" u="sng" dirty="0" smtClean="0"/>
              <a:t>8</a:t>
            </a:r>
            <a:r>
              <a:rPr lang="ru-RU" sz="1400" b="1" u="sng" dirty="0"/>
              <a:t>. Проверка знаний спортивной терминологии</a:t>
            </a:r>
            <a:endParaRPr lang="ru-RU" sz="1400" dirty="0"/>
          </a:p>
          <a:p>
            <a:r>
              <a:rPr lang="ru-RU" sz="1400" dirty="0"/>
              <a:t>Расшифруйте смыл спортивных определений:</a:t>
            </a:r>
          </a:p>
          <a:p>
            <a:r>
              <a:rPr lang="ru-RU" sz="1400" b="1" dirty="0"/>
              <a:t>Пенальти</a:t>
            </a:r>
            <a:r>
              <a:rPr lang="ru-RU" sz="1400" dirty="0"/>
              <a:t> – за снос соперника в штрафной площади обороняющейся команды, а также игра рукой (кроме вратаря) назначается 11-метровый штрафной удар (пенальти), пробиваемый с соответствующей отметки в штрафной площади</a:t>
            </a:r>
            <a:r>
              <a:rPr lang="ru-RU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66495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49080" y="1187624"/>
            <a:ext cx="2419350" cy="18097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sp>
        <p:nvSpPr>
          <p:cNvPr id="2" name="Прямоугольник 1"/>
          <p:cNvSpPr/>
          <p:nvPr/>
        </p:nvSpPr>
        <p:spPr>
          <a:xfrm>
            <a:off x="620688" y="395536"/>
            <a:ext cx="3816424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bg2">
                    <a:lumMod val="50000"/>
                  </a:schemeClr>
                </a:solidFill>
              </a:rPr>
              <a:t> </a:t>
            </a:r>
            <a:r>
              <a:rPr lang="ru-RU" sz="1400" b="1" u="sng" dirty="0">
                <a:solidFill>
                  <a:schemeClr val="bg2">
                    <a:lumMod val="50000"/>
                  </a:schemeClr>
                </a:solidFill>
              </a:rPr>
              <a:t>8. Проверка знаний спортивной терминологии</a:t>
            </a:r>
            <a:endParaRPr lang="ru-RU" sz="1400" dirty="0">
              <a:solidFill>
                <a:schemeClr val="bg2">
                  <a:lumMod val="50000"/>
                </a:schemeClr>
              </a:solidFill>
            </a:endParaRPr>
          </a:p>
          <a:p>
            <a:r>
              <a:rPr lang="ru-RU" sz="1400" dirty="0"/>
              <a:t>Расшифруйте смыл спортивных определений:</a:t>
            </a:r>
          </a:p>
          <a:p>
            <a:r>
              <a:rPr lang="ru-RU" sz="1400" b="1" dirty="0"/>
              <a:t>Пенальти</a:t>
            </a:r>
            <a:r>
              <a:rPr lang="ru-RU" sz="1400" dirty="0"/>
              <a:t> – за снос соперника в </a:t>
            </a:r>
            <a:r>
              <a:rPr lang="ru-RU" sz="1400" dirty="0" smtClean="0"/>
              <a:t>штрафной</a:t>
            </a:r>
            <a:endParaRPr lang="en-US" sz="1400" dirty="0" smtClean="0"/>
          </a:p>
          <a:p>
            <a:r>
              <a:rPr lang="ru-RU" sz="1400" dirty="0" smtClean="0"/>
              <a:t> </a:t>
            </a:r>
            <a:r>
              <a:rPr lang="ru-RU" sz="1400" dirty="0"/>
              <a:t>площади обороняющейся команды</a:t>
            </a:r>
            <a:r>
              <a:rPr lang="ru-RU" sz="1400" dirty="0" smtClean="0"/>
              <a:t>,</a:t>
            </a:r>
            <a:endParaRPr lang="en-US" sz="1400" dirty="0" smtClean="0"/>
          </a:p>
          <a:p>
            <a:r>
              <a:rPr lang="ru-RU" sz="1400" dirty="0" smtClean="0"/>
              <a:t> </a:t>
            </a:r>
            <a:r>
              <a:rPr lang="ru-RU" sz="1400" dirty="0"/>
              <a:t>а также </a:t>
            </a:r>
            <a:r>
              <a:rPr lang="ru-RU" sz="1400" dirty="0" smtClean="0"/>
              <a:t>игра </a:t>
            </a:r>
            <a:r>
              <a:rPr lang="ru-RU" sz="1400" dirty="0"/>
              <a:t>рукой (кроме вратаря</a:t>
            </a:r>
            <a:r>
              <a:rPr lang="ru-RU" sz="1400" dirty="0" smtClean="0"/>
              <a:t>)</a:t>
            </a:r>
            <a:endParaRPr lang="en-US" sz="1400" dirty="0" smtClean="0"/>
          </a:p>
          <a:p>
            <a:r>
              <a:rPr lang="ru-RU" sz="1400" dirty="0" smtClean="0"/>
              <a:t> </a:t>
            </a:r>
            <a:r>
              <a:rPr lang="ru-RU" sz="1400" dirty="0"/>
              <a:t>назначается </a:t>
            </a:r>
            <a:r>
              <a:rPr lang="ru-RU" sz="1400" dirty="0" smtClean="0"/>
              <a:t>11-метровый</a:t>
            </a:r>
            <a:endParaRPr lang="en-US" sz="1400" dirty="0" smtClean="0"/>
          </a:p>
          <a:p>
            <a:r>
              <a:rPr lang="ru-RU" sz="1400" dirty="0" smtClean="0"/>
              <a:t> </a:t>
            </a:r>
            <a:r>
              <a:rPr lang="ru-RU" sz="1400" dirty="0"/>
              <a:t>штрафной удар </a:t>
            </a:r>
            <a:r>
              <a:rPr lang="ru-RU" sz="1400" dirty="0" smtClean="0"/>
              <a:t>(</a:t>
            </a:r>
            <a:r>
              <a:rPr lang="ru-RU" sz="1400" dirty="0"/>
              <a:t>пенальти</a:t>
            </a:r>
            <a:r>
              <a:rPr lang="ru-RU" sz="1400" dirty="0" smtClean="0"/>
              <a:t>),</a:t>
            </a:r>
            <a:endParaRPr lang="en-US" sz="1400" dirty="0" smtClean="0"/>
          </a:p>
          <a:p>
            <a:r>
              <a:rPr lang="ru-RU" sz="1400" dirty="0" smtClean="0"/>
              <a:t> </a:t>
            </a:r>
            <a:r>
              <a:rPr lang="ru-RU" sz="1400" dirty="0"/>
              <a:t>пробиваемый с </a:t>
            </a:r>
            <a:endParaRPr lang="en-US" sz="1400" dirty="0" smtClean="0"/>
          </a:p>
          <a:p>
            <a:r>
              <a:rPr lang="ru-RU" sz="1400" dirty="0" smtClean="0"/>
              <a:t>соответствующей отметки</a:t>
            </a:r>
            <a:endParaRPr lang="en-US" sz="1400" dirty="0" smtClean="0"/>
          </a:p>
          <a:p>
            <a:r>
              <a:rPr lang="ru-RU" sz="1400" dirty="0" smtClean="0"/>
              <a:t> </a:t>
            </a:r>
            <a:r>
              <a:rPr lang="ru-RU" sz="1400" dirty="0"/>
              <a:t>в штрафной площади.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76672" y="3357414"/>
            <a:ext cx="258045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/>
              <a:t>Офсайд</a:t>
            </a:r>
            <a:r>
              <a:rPr lang="ru-RU" sz="1400" dirty="0"/>
              <a:t> - Положение вне игры </a:t>
            </a: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01594" y="3203848"/>
            <a:ext cx="2581275" cy="19335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5898" y="5166061"/>
            <a:ext cx="3429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b="1" dirty="0"/>
              <a:t>Фол</a:t>
            </a:r>
            <a:r>
              <a:rPr lang="ru-RU" sz="1400" dirty="0"/>
              <a:t> – это несоблюдение правил, вследствие персонального контакта с соперником и неспортивного поведения. </a:t>
            </a:r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4799" y="5994217"/>
            <a:ext cx="2524125" cy="188595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154683" y="6443931"/>
            <a:ext cx="313625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/>
              <a:t>Аут</a:t>
            </a:r>
            <a:r>
              <a:rPr lang="ru-RU" sz="1400" i="1" dirty="0"/>
              <a:t> </a:t>
            </a:r>
            <a:r>
              <a:rPr lang="ru-RU" sz="1400" dirty="0"/>
              <a:t>– положение мяча вне поля.</a:t>
            </a:r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32175" y="6913380"/>
            <a:ext cx="2581275" cy="1933575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0867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7324" y="6588224"/>
            <a:ext cx="3340199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2656" y="3421538"/>
            <a:ext cx="2676525" cy="20002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32656" y="323528"/>
            <a:ext cx="35283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/>
              <a:t>Форвард </a:t>
            </a:r>
            <a:r>
              <a:rPr lang="ru-RU" sz="1400" dirty="0"/>
              <a:t>– нападающий, лучший игрок в команде. 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37073" y="683568"/>
            <a:ext cx="2647950" cy="19716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40768" y="2843808"/>
            <a:ext cx="532859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/>
              <a:t>Либеро</a:t>
            </a:r>
            <a:r>
              <a:rPr lang="ru-RU" sz="1400" dirty="0"/>
              <a:t> – некоторые тактические схемы предусматривают наличие </a:t>
            </a:r>
            <a:r>
              <a:rPr lang="ru-RU" sz="1400" dirty="0" smtClean="0"/>
              <a:t>   </a:t>
            </a:r>
          </a:p>
          <a:p>
            <a:r>
              <a:rPr lang="ru-RU" sz="1400" dirty="0"/>
              <a:t> </a:t>
            </a:r>
            <a:r>
              <a:rPr lang="ru-RU" sz="1400" dirty="0" smtClean="0"/>
              <a:t>   в </a:t>
            </a:r>
            <a:r>
              <a:rPr lang="ru-RU" sz="1400" dirty="0"/>
              <a:t>составе команды так называемого «либеро», или свободного </a:t>
            </a:r>
            <a:r>
              <a:rPr lang="ru-RU" sz="1400" dirty="0" smtClean="0"/>
              <a:t>                                                    </a:t>
            </a:r>
          </a:p>
          <a:p>
            <a:r>
              <a:rPr lang="ru-RU" sz="1400" dirty="0"/>
              <a:t> </a:t>
            </a:r>
            <a:r>
              <a:rPr lang="ru-RU" sz="1400" dirty="0" smtClean="0"/>
              <a:t>                                               защитника</a:t>
            </a:r>
            <a:r>
              <a:rPr lang="ru-RU" sz="1400" dirty="0"/>
              <a:t>, в обязанности </a:t>
            </a:r>
            <a:r>
              <a:rPr lang="ru-RU" sz="1400" dirty="0" smtClean="0"/>
              <a:t>которого</a:t>
            </a:r>
          </a:p>
          <a:p>
            <a:r>
              <a:rPr lang="ru-RU" sz="1400" dirty="0"/>
              <a:t> </a:t>
            </a:r>
            <a:r>
              <a:rPr lang="ru-RU" sz="1400" dirty="0" smtClean="0"/>
              <a:t>                                               </a:t>
            </a:r>
            <a:r>
              <a:rPr lang="ru-RU" sz="1400" dirty="0"/>
              <a:t>входит «подчистка» возможных огрех </a:t>
            </a:r>
            <a:r>
              <a:rPr lang="ru-RU" sz="1400" dirty="0" smtClean="0"/>
              <a:t>                       </a:t>
            </a:r>
          </a:p>
          <a:p>
            <a:r>
              <a:rPr lang="ru-RU" sz="1400" dirty="0"/>
              <a:t> </a:t>
            </a:r>
            <a:r>
              <a:rPr lang="ru-RU" sz="1400" dirty="0" smtClean="0"/>
              <a:t>                                                                партнеров </a:t>
            </a:r>
            <a:r>
              <a:rPr lang="ru-RU" sz="1400" dirty="0"/>
              <a:t>по обороне.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09135" y="6012160"/>
            <a:ext cx="604867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/>
              <a:t>9. Домашнее задание</a:t>
            </a:r>
            <a:r>
              <a:rPr lang="ru-RU" b="1" dirty="0"/>
              <a:t>: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b="1" dirty="0"/>
              <a:t> </a:t>
            </a:r>
            <a:r>
              <a:rPr lang="ru-RU" b="1" dirty="0" smtClean="0"/>
              <a:t>       составить </a:t>
            </a:r>
            <a:r>
              <a:rPr lang="ru-RU" b="1" dirty="0"/>
              <a:t>словарную диктовку из словосочетаний, </a:t>
            </a:r>
            <a:r>
              <a:rPr lang="ru-RU" b="1" dirty="0" smtClean="0"/>
              <a:t>    </a:t>
            </a:r>
          </a:p>
          <a:p>
            <a:r>
              <a:rPr lang="ru-RU" b="1" dirty="0"/>
              <a:t> </a:t>
            </a:r>
            <a:r>
              <a:rPr lang="ru-RU" b="1" dirty="0" smtClean="0"/>
              <a:t>       включая термины   </a:t>
            </a:r>
          </a:p>
          <a:p>
            <a:r>
              <a:rPr lang="ru-RU" b="1" dirty="0" smtClean="0"/>
              <a:t>  (12 </a:t>
            </a:r>
            <a:r>
              <a:rPr lang="ru-RU" b="1" dirty="0"/>
              <a:t>– 15 </a:t>
            </a:r>
            <a:r>
              <a:rPr lang="ru-RU" b="1" dirty="0" smtClean="0"/>
              <a:t>словосочетаний). </a:t>
            </a:r>
          </a:p>
          <a:p>
            <a:r>
              <a:rPr lang="ru-RU" b="1" dirty="0" smtClean="0"/>
              <a:t>Например</a:t>
            </a:r>
            <a:r>
              <a:rPr lang="ru-RU" b="1" dirty="0"/>
              <a:t>, натренированный </a:t>
            </a:r>
            <a:endParaRPr lang="ru-RU" b="1" dirty="0" smtClean="0"/>
          </a:p>
          <a:p>
            <a:r>
              <a:rPr lang="ru-RU" b="1" dirty="0" smtClean="0"/>
              <a:t>   регбист</a:t>
            </a:r>
            <a:r>
              <a:rPr lang="ru-RU" b="1" dirty="0"/>
              <a:t>, увлекательная </a:t>
            </a:r>
            <a:r>
              <a:rPr lang="ru-RU" b="1" dirty="0" smtClean="0"/>
              <a:t> </a:t>
            </a:r>
          </a:p>
          <a:p>
            <a:r>
              <a:rPr lang="ru-RU" b="1" dirty="0"/>
              <a:t> </a:t>
            </a:r>
            <a:r>
              <a:rPr lang="ru-RU" b="1" dirty="0" smtClean="0"/>
              <a:t>            </a:t>
            </a:r>
            <a:r>
              <a:rPr lang="ru-RU" b="1" dirty="0" err="1" smtClean="0"/>
              <a:t>хатха</a:t>
            </a:r>
            <a:r>
              <a:rPr lang="ru-RU" b="1" dirty="0" smtClean="0"/>
              <a:t> </a:t>
            </a:r>
            <a:r>
              <a:rPr lang="ru-RU" b="1" dirty="0"/>
              <a:t>– йога. 	</a:t>
            </a:r>
          </a:p>
        </p:txBody>
      </p:sp>
    </p:spTree>
    <p:extLst>
      <p:ext uri="{BB962C8B-B14F-4D97-AF65-F5344CB8AC3E}">
        <p14:creationId xmlns:p14="http://schemas.microsoft.com/office/powerpoint/2010/main" val="1581341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32656" y="1477948"/>
            <a:ext cx="6217598" cy="550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76375" algn="l"/>
              </a:tabLst>
            </a:pPr>
            <a:endParaRPr kumimoji="0" lang="ru-RU" altLang="zh-CN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76375" algn="l"/>
              </a:tabLst>
            </a:pPr>
            <a:r>
              <a:rPr kumimoji="0" lang="ru-RU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Список литературы: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76375" algn="l"/>
              </a:tabLst>
            </a:pPr>
            <a:endParaRPr lang="ru-RU" altLang="zh-CN" sz="1400" b="1" dirty="0"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76375" algn="l"/>
              </a:tabLst>
            </a:pPr>
            <a:endParaRPr kumimoji="0" lang="ru-RU" altLang="zh-CN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76375" algn="l"/>
              </a:tabLst>
            </a:pPr>
            <a:endParaRPr lang="ru-RU" altLang="zh-CN" sz="1400" b="1" dirty="0"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76375" algn="l"/>
              </a:tabLst>
            </a:pPr>
            <a:endParaRPr kumimoji="0" lang="ru-RU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1476375" algn="l"/>
              </a:tabLst>
            </a:pPr>
            <a:r>
              <a:rPr kumimoji="0" lang="ru-RU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Биркина</a:t>
            </a:r>
            <a:r>
              <a:rPr kumimoji="0" lang="ru-RU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Е.Н.  Энциклопедия спорта. – Издательство дом «РИПОЛ КЛАССИК» 2002 год.</a:t>
            </a:r>
            <a:endParaRPr kumimoji="0" lang="ru-RU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1476375" algn="l"/>
              </a:tabLst>
            </a:pPr>
            <a:r>
              <a:rPr kumimoji="0" lang="ru-RU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Янсон Ю.А. Уроки физической культуры в школе. Новые педагогические технологии - Издательство «Феникс», 2005 год.</a:t>
            </a:r>
            <a:endParaRPr kumimoji="0" lang="ru-RU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1476375" algn="l"/>
              </a:tabLst>
            </a:pPr>
            <a:r>
              <a:rPr kumimoji="0" lang="ru-RU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Турыгин</a:t>
            </a:r>
            <a:r>
              <a:rPr kumimoji="0" lang="ru-RU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С.В., </a:t>
            </a:r>
            <a:r>
              <a:rPr kumimoji="0" lang="ru-RU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Кугач.А.Н.Сценарии</a:t>
            </a:r>
            <a:r>
              <a:rPr kumimoji="0" lang="ru-RU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викторин, конкурсов, познавательных игр в школе – Издательство «Феникс», 2003 год.</a:t>
            </a:r>
            <a:endParaRPr kumimoji="0" lang="ru-RU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1476375" algn="l"/>
              </a:tabLst>
            </a:pPr>
            <a:r>
              <a:rPr kumimoji="0" lang="ru-RU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Бондаренкова</a:t>
            </a:r>
            <a:r>
              <a:rPr kumimoji="0" lang="ru-RU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Г.В., Коваленко Н.И., Уточкин </a:t>
            </a:r>
            <a:r>
              <a:rPr kumimoji="0" lang="ru-RU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А.Ю.Физкультура</a:t>
            </a:r>
            <a:r>
              <a:rPr kumimoji="0" lang="ru-RU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. Поурочные планы 7 – 9 классы – Издательство «Учитель», 2005 год.</a:t>
            </a:r>
            <a:endParaRPr kumimoji="0" lang="ru-RU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1476375" algn="l"/>
              </a:tabLst>
            </a:pPr>
            <a:r>
              <a:rPr kumimoji="0" lang="ru-RU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Смирнова Л.А. Общеразвивающие упражнения с предметами – Гуманитарный издательский центр «ВЛАДОС», 2003 год.</a:t>
            </a:r>
            <a:endParaRPr kumimoji="0" lang="ru-RU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1476375" algn="l"/>
              </a:tabLst>
            </a:pPr>
            <a:r>
              <a:rPr kumimoji="0" lang="ru-RU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Резниченко И.Л. Орфоэпический словарь русского языка (произношение, ударение). Москва, издательство «</a:t>
            </a:r>
            <a:r>
              <a:rPr kumimoji="0" lang="ru-RU" altLang="zh-CN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Астрель</a:t>
            </a:r>
            <a:r>
              <a:rPr kumimoji="0" lang="ru-RU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– АСТ», 2004 год.</a:t>
            </a:r>
            <a:endParaRPr kumimoji="0" lang="ru-RU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1476375" algn="l"/>
              </a:tabLst>
            </a:pPr>
            <a:r>
              <a:rPr kumimoji="0" lang="ru-RU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Краткий словарь современных понятий и терминов. Москва, издательство «Республика», 1995 год.</a:t>
            </a:r>
            <a:endParaRPr kumimoji="0" lang="ru-RU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800100" marR="0" lvl="1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1476375" algn="l"/>
              </a:tabLst>
            </a:pPr>
            <a:r>
              <a:rPr kumimoji="0" lang="ru-RU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Технология развития критического мышления в ВУЗе: перспективы для школьного образования </a:t>
            </a:r>
            <a:r>
              <a:rPr kumimoji="0" lang="en-US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XXI </a:t>
            </a:r>
            <a:r>
              <a:rPr kumimoji="0" lang="ru-RU" altLang="zh-CN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века (материалы для конференции). Нижний Новгород, издательство «Арабеск» 2001 г.</a:t>
            </a:r>
            <a:endParaRPr kumimoji="0" lang="ru-RU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1476375" algn="l"/>
              </a:tabLst>
            </a:pPr>
            <a:endParaRPr kumimoji="0" lang="ru-RU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8220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6672" y="323528"/>
            <a:ext cx="5976664" cy="9110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Пояснительная записка.</a:t>
            </a:r>
            <a:endParaRPr lang="ru-RU" dirty="0"/>
          </a:p>
          <a:p>
            <a:r>
              <a:rPr lang="ru-RU" b="1" dirty="0"/>
              <a:t> </a:t>
            </a:r>
            <a:r>
              <a:rPr lang="ru-RU" sz="1400" dirty="0" smtClean="0"/>
              <a:t>Методическая </a:t>
            </a:r>
            <a:r>
              <a:rPr lang="ru-RU" sz="1400" dirty="0"/>
              <a:t>разработка интегрированного урока по физической  культуре для учащихся 5-7 классов. Урок интегрируется с разделами русского языка: орфографии и лексики.</a:t>
            </a:r>
          </a:p>
          <a:p>
            <a:r>
              <a:rPr lang="ru-RU" sz="1400" dirty="0"/>
              <a:t>Правильное физическое развитие детей невозможно без знания современной спортивной терминологии, особенностей написания сложных заимствованных слов. Основой гармонического развития физических, интеллектуальных и нравственных  качеств ребёнка служат чередования выполнений физических упражнений и применение знаний, полученных на уроках русского языка. Формированию данных навыков на школьных уроках всегда уделяют пристальное внимание.</a:t>
            </a:r>
          </a:p>
          <a:p>
            <a:r>
              <a:rPr lang="ru-RU" sz="1400" dirty="0"/>
              <a:t>Урок разработан по разделам русского языка «Орфография и лексикология» и направлен на расширение школьниками своего кругозора, практическое применение усвоенных знаний. Гимнастические упражнения являются одной из основных частей содержания интегрированного урока, способствуют укреплению здоровья и развитию умений работать в команде. Подвижные игры урока направлены на развитие творчества, воображения, внимания, воспитания инициативности, самостоятельности действий, выработку умений применять правила русского языка. На уроке использую различные формы обучения: фронтальный метод, поточный, групповой. </a:t>
            </a:r>
          </a:p>
          <a:p>
            <a:r>
              <a:rPr lang="ru-RU" sz="1400" dirty="0"/>
              <a:t>Разнообразие спортивного инвентаря способствует высокой плотности урока: бейсбольных бит, хоккейных клюшек, мячей, обручей. Применение современных компьютерных технологий говорит о высоком уровне учеников в сфере пользования новейшими технологиями. Смена двигательной деятельности обеспечивает активность и психоэмоциональный настрой учащихся. </a:t>
            </a:r>
          </a:p>
          <a:p>
            <a:r>
              <a:rPr lang="ru-RU" sz="1400" dirty="0"/>
              <a:t>Соединение уроков русского языка и физической культуры способствует умственному и физическом развитию учащихся, помогает ребятам, отстающим в спортивной части, </a:t>
            </a:r>
            <a:r>
              <a:rPr lang="ru-RU" sz="1400" dirty="0" err="1"/>
              <a:t>самореализоваться</a:t>
            </a:r>
            <a:r>
              <a:rPr lang="ru-RU" sz="1400" dirty="0"/>
              <a:t> в теоретической и творческой викторинах. Также знания современной спортивной терминологии пригодятся ученикам в преддверии Олимпийских игр.</a:t>
            </a:r>
          </a:p>
          <a:p>
            <a:r>
              <a:rPr lang="ru-RU" sz="1400" dirty="0"/>
              <a:t>Учащиеся в параллелях 5-7 классов – дети из благополучных семей, без серьезных психических и физических отклонений, поэтому программа будет легко воспринимаема.</a:t>
            </a:r>
          </a:p>
          <a:p>
            <a:r>
              <a:rPr lang="ru-RU" sz="1400" dirty="0"/>
              <a:t> Новизна опыта заключается в интеграции с Разделами русского языка. Учащиеся самостоятельно справляются с заданиями, демонстрируя знания. Это способствует поднятию интереса к русскому языку, к изученным видам спорта и нравственному совершенствованию сознания.</a:t>
            </a:r>
          </a:p>
          <a:p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917309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2656" y="201573"/>
            <a:ext cx="6336704" cy="8525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Пояснительная записка</a:t>
            </a:r>
          </a:p>
          <a:p>
            <a:r>
              <a:rPr lang="ru-RU" b="1" dirty="0"/>
              <a:t>к интегрированный уроку физической культуры и русского языка  «Современные виды спорта и физические упражнения. Спортивная лексика»</a:t>
            </a:r>
            <a:endParaRPr lang="ru-RU" dirty="0"/>
          </a:p>
          <a:p>
            <a:r>
              <a:rPr lang="ru-RU" sz="1400" b="1" dirty="0"/>
              <a:t> </a:t>
            </a:r>
            <a:endParaRPr lang="ru-RU" sz="1400" dirty="0"/>
          </a:p>
          <a:p>
            <a:r>
              <a:rPr lang="ru-RU" sz="1400" b="1" dirty="0"/>
              <a:t> </a:t>
            </a:r>
            <a:endParaRPr lang="ru-RU" sz="1400" dirty="0"/>
          </a:p>
          <a:p>
            <a:pPr algn="just"/>
            <a:r>
              <a:rPr lang="ru-RU" sz="1400" dirty="0"/>
              <a:t>Интегрированный урок физической культуры и русского языка способствует </a:t>
            </a:r>
            <a:r>
              <a:rPr lang="ru-RU" sz="1400" dirty="0" smtClean="0"/>
              <a:t>разностороннему развитию </a:t>
            </a:r>
            <a:r>
              <a:rPr lang="ru-RU" sz="1400" dirty="0"/>
              <a:t>личности, способной активно использовать ценности физической культуры для укрепления и длительного сохранения собственного здоровья и владению спортивной терминологии в преддверии Олимпиады 2014 в г. Сочи.</a:t>
            </a:r>
          </a:p>
          <a:p>
            <a:pPr algn="just"/>
            <a:r>
              <a:rPr lang="ru-RU" sz="1400" dirty="0"/>
              <a:t>Целью физического воспитания в школе является содействие всестороннему развитию личности посредством формирования физической культуры личности школьника. Слагаемыми физической культуры являются: хорошее физическое </a:t>
            </a:r>
            <a:r>
              <a:rPr lang="ru-RU" sz="1400" dirty="0" smtClean="0"/>
              <a:t>развитие </a:t>
            </a:r>
            <a:r>
              <a:rPr lang="ru-RU" sz="1400" dirty="0"/>
              <a:t>знания, навыки в области физической культуры.</a:t>
            </a:r>
          </a:p>
          <a:p>
            <a:pPr algn="just"/>
            <a:r>
              <a:rPr lang="ru-RU" sz="1400" dirty="0"/>
              <a:t>На занятиях в кружке решаются следующие задачи: </a:t>
            </a:r>
          </a:p>
          <a:p>
            <a:pPr algn="just"/>
            <a:r>
              <a:rPr lang="ru-RU" sz="1400" dirty="0"/>
              <a:t>•	развить двигательные способности;</a:t>
            </a:r>
          </a:p>
          <a:p>
            <a:pPr algn="just"/>
            <a:r>
              <a:rPr lang="ru-RU" sz="1400" dirty="0"/>
              <a:t>•	приобрести необходимые знания в области физической </a:t>
            </a:r>
            <a:endParaRPr lang="ru-RU" sz="1400" dirty="0" smtClean="0"/>
          </a:p>
          <a:p>
            <a:pPr algn="just"/>
            <a:r>
              <a:rPr lang="ru-RU" sz="1400" dirty="0"/>
              <a:t> </a:t>
            </a:r>
            <a:r>
              <a:rPr lang="ru-RU" sz="1400" dirty="0" smtClean="0"/>
              <a:t>                      культуры </a:t>
            </a:r>
            <a:r>
              <a:rPr lang="ru-RU" sz="1400" dirty="0"/>
              <a:t>и спорта;</a:t>
            </a:r>
          </a:p>
          <a:p>
            <a:pPr algn="just"/>
            <a:r>
              <a:rPr lang="ru-RU" sz="1400" dirty="0"/>
              <a:t>•	способствовать познанию разделов русского языка связанной со </a:t>
            </a:r>
            <a:r>
              <a:rPr lang="ru-RU" sz="1400" dirty="0" smtClean="0"/>
              <a:t>                                     </a:t>
            </a:r>
          </a:p>
          <a:p>
            <a:pPr algn="just"/>
            <a:r>
              <a:rPr lang="ru-RU" sz="1400" dirty="0"/>
              <a:t> </a:t>
            </a:r>
            <a:r>
              <a:rPr lang="ru-RU" sz="1400" dirty="0" smtClean="0"/>
              <a:t>                      спортивной </a:t>
            </a:r>
            <a:r>
              <a:rPr lang="ru-RU" sz="1400" dirty="0"/>
              <a:t>тематикой.</a:t>
            </a:r>
          </a:p>
          <a:p>
            <a:pPr algn="just"/>
            <a:r>
              <a:rPr lang="ru-RU" sz="1400" dirty="0"/>
              <a:t>Система физического воспитания, интегрирующая формы занятий физическими упражнениями и спортом и практикой владения орфографией и лексикой, должна создавать максимально благоприятные условия для развития не только физических, но и культурных способностей учащихся. </a:t>
            </a:r>
          </a:p>
          <a:p>
            <a:pPr algn="just"/>
            <a:r>
              <a:rPr lang="ru-RU" sz="1400" dirty="0"/>
              <a:t>Решая задачи физического воспитания, необходимо ориентировать свою деятельность на такие важные компоненты, как воспитание ценностных ориентаций на физическое и духовное совершенствование личности, формирование у учащихся потребностей и мотивов к систематическим занятиям физическими упражнениями, воспитание моральных и волевых качеств. С целью развития у обучающихся способов творческого применения полученных знаний, умений и навыков для поддержания высокого уровня физической и умственной работоспособности, состояния здоровья, самостоятельных занятий в конце занятия предлагается написание эссе.</a:t>
            </a:r>
          </a:p>
          <a:p>
            <a:pPr algn="just"/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  <a:p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694837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6858000" cy="9144000"/>
          </a:xfrm>
        </p:spPr>
        <p:txBody>
          <a:bodyPr>
            <a:normAutofit fontScale="90000"/>
          </a:bodyPr>
          <a:lstStyle/>
          <a:p>
            <a:pPr marL="182880" indent="0">
              <a:buNone/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br>
              <a:rPr lang="ru-RU" sz="1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600" dirty="0">
                <a:effectLst/>
              </a:rPr>
              <a:t>СЦЕНАРИЙ ИНТЕГРИРОВАННОГО УРОКА ФИЗИЧЕСКОЙ КУЛЬТУРЫ И РУССКОГО </a:t>
            </a:r>
            <a:r>
              <a:rPr lang="ru-RU" sz="1600" dirty="0" smtClean="0">
                <a:effectLst/>
              </a:rPr>
              <a:t>     </a:t>
            </a:r>
            <a:br>
              <a:rPr lang="ru-RU" sz="1600" dirty="0" smtClean="0">
                <a:effectLst/>
              </a:rPr>
            </a:br>
            <a:r>
              <a:rPr lang="ru-RU" sz="1600" dirty="0">
                <a:effectLst/>
              </a:rPr>
              <a:t> </a:t>
            </a:r>
            <a:r>
              <a:rPr lang="ru-RU" sz="1600" dirty="0" smtClean="0">
                <a:effectLst/>
              </a:rPr>
              <a:t>                ЯЗЫКА </a:t>
            </a:r>
            <a:r>
              <a:rPr lang="ru-RU" sz="1600" dirty="0">
                <a:effectLst/>
              </a:rPr>
              <a:t>С </a:t>
            </a:r>
            <a:r>
              <a:rPr lang="ru-RU" sz="1600" dirty="0" smtClean="0">
                <a:effectLst/>
              </a:rPr>
              <a:t> ИСПОЛЬЗОВАНИЕМ </a:t>
            </a:r>
            <a:r>
              <a:rPr lang="ru-RU" sz="1600" dirty="0">
                <a:effectLst/>
              </a:rPr>
              <a:t>КОМПЬЮТЕРНЫХ ТЕХНОЛОГИЙ.</a:t>
            </a:r>
            <a:br>
              <a:rPr lang="ru-RU" sz="1600" dirty="0">
                <a:effectLst/>
              </a:rPr>
            </a:br>
            <a:r>
              <a:rPr lang="ru-RU" sz="1600" dirty="0">
                <a:effectLst/>
              </a:rPr>
              <a:t> </a:t>
            </a:r>
            <a:br>
              <a:rPr lang="ru-RU" sz="1600" dirty="0">
                <a:effectLst/>
              </a:rPr>
            </a:br>
            <a:r>
              <a:rPr lang="ru-RU" sz="1600" dirty="0" smtClean="0">
                <a:effectLst/>
              </a:rPr>
              <a:t>           «</a:t>
            </a:r>
            <a:r>
              <a:rPr lang="ru-RU" sz="1600" dirty="0">
                <a:effectLst/>
              </a:rPr>
              <a:t>СОВРЕМЕННЫЕ ВИДЫ СПОРТА И ФИЗИЧЕСКИЕ УПРАЖНЕНИЯ. </a:t>
            </a:r>
            <a:br>
              <a:rPr lang="ru-RU" sz="1600" dirty="0">
                <a:effectLst/>
              </a:rPr>
            </a:br>
            <a:r>
              <a:rPr lang="ru-RU" sz="1600" dirty="0" smtClean="0">
                <a:effectLst/>
              </a:rPr>
              <a:t>                                               СПОРТИВНАЯ </a:t>
            </a:r>
            <a:r>
              <a:rPr lang="ru-RU" sz="1600" dirty="0">
                <a:effectLst/>
              </a:rPr>
              <a:t>ЛЕКСИКА»</a:t>
            </a:r>
            <a:br>
              <a:rPr lang="ru-RU" sz="1600" dirty="0">
                <a:effectLst/>
              </a:rPr>
            </a:br>
            <a:r>
              <a:rPr lang="ru-RU" sz="1600" dirty="0">
                <a:effectLst/>
              </a:rPr>
              <a:t> </a:t>
            </a:r>
            <a:br>
              <a:rPr lang="ru-RU" sz="1600" dirty="0">
                <a:effectLst/>
              </a:rPr>
            </a:br>
            <a:r>
              <a:rPr lang="ru-RU" sz="1500" dirty="0" smtClean="0">
                <a:effectLst/>
              </a:rPr>
              <a:t>Предмет</a:t>
            </a:r>
            <a:r>
              <a:rPr lang="ru-RU" sz="1500" dirty="0">
                <a:effectLst/>
              </a:rPr>
              <a:t>: физическая культура, русский язык</a:t>
            </a:r>
            <a:br>
              <a:rPr lang="ru-RU" sz="1500" dirty="0">
                <a:effectLst/>
              </a:rPr>
            </a:br>
            <a:r>
              <a:rPr lang="ru-RU" sz="1500" dirty="0">
                <a:effectLst/>
              </a:rPr>
              <a:t>Преподаватели:  </a:t>
            </a:r>
            <a:br>
              <a:rPr lang="ru-RU" sz="1500" dirty="0">
                <a:effectLst/>
              </a:rPr>
            </a:br>
            <a:r>
              <a:rPr lang="ru-RU" sz="1500" dirty="0">
                <a:effectLst/>
              </a:rPr>
              <a:t>Разделы: спортивные игры, орфография, лексика,</a:t>
            </a:r>
            <a:br>
              <a:rPr lang="ru-RU" sz="1500" dirty="0">
                <a:effectLst/>
              </a:rPr>
            </a:br>
            <a:r>
              <a:rPr lang="ru-RU" sz="1500" dirty="0">
                <a:effectLst/>
              </a:rPr>
              <a:t>Тема урока: «Современные виды спорта и физические упражнения. </a:t>
            </a:r>
            <a:r>
              <a:rPr lang="en-US" sz="1500" dirty="0" smtClean="0">
                <a:effectLst/>
              </a:rPr>
              <a:t/>
            </a:r>
            <a:br>
              <a:rPr lang="en-US" sz="1500" dirty="0" smtClean="0">
                <a:effectLst/>
              </a:rPr>
            </a:br>
            <a:r>
              <a:rPr lang="en-US" sz="1500" dirty="0">
                <a:effectLst/>
              </a:rPr>
              <a:t> </a:t>
            </a:r>
            <a:r>
              <a:rPr lang="en-US" sz="1500" dirty="0" smtClean="0">
                <a:effectLst/>
              </a:rPr>
              <a:t>                                                    </a:t>
            </a:r>
            <a:r>
              <a:rPr lang="ru-RU" sz="1500" dirty="0" smtClean="0">
                <a:effectLst/>
              </a:rPr>
              <a:t>Спортивная </a:t>
            </a:r>
            <a:r>
              <a:rPr lang="ru-RU" sz="1500" dirty="0">
                <a:effectLst/>
              </a:rPr>
              <a:t>лексика».                                               </a:t>
            </a:r>
            <a:br>
              <a:rPr lang="ru-RU" sz="1500" dirty="0">
                <a:effectLst/>
              </a:rPr>
            </a:br>
            <a:r>
              <a:rPr lang="ru-RU" sz="1500" dirty="0">
                <a:effectLst/>
              </a:rPr>
              <a:t>Продолжительность занятия: 40 минут</a:t>
            </a:r>
            <a:br>
              <a:rPr lang="ru-RU" sz="1500" dirty="0">
                <a:effectLst/>
              </a:rPr>
            </a:br>
            <a:r>
              <a:rPr lang="ru-RU" sz="1500" dirty="0">
                <a:effectLst/>
              </a:rPr>
              <a:t>Класс: 5-7.</a:t>
            </a:r>
            <a:br>
              <a:rPr lang="ru-RU" sz="1500" dirty="0">
                <a:effectLst/>
              </a:rPr>
            </a:br>
            <a:r>
              <a:rPr lang="ru-RU" sz="1500" dirty="0">
                <a:effectLst/>
              </a:rPr>
              <a:t>Образовательное учреждение:  </a:t>
            </a:r>
            <a:br>
              <a:rPr lang="ru-RU" sz="1500" dirty="0">
                <a:effectLst/>
              </a:rPr>
            </a:br>
            <a:r>
              <a:rPr lang="ru-RU" sz="1500" dirty="0">
                <a:effectLst/>
              </a:rPr>
              <a:t> </a:t>
            </a:r>
            <a:r>
              <a:rPr lang="ru-RU" sz="1500" dirty="0" smtClean="0">
                <a:effectLst/>
              </a:rPr>
              <a:t>Цель </a:t>
            </a:r>
            <a:r>
              <a:rPr lang="ru-RU" sz="1500" dirty="0">
                <a:effectLst/>
              </a:rPr>
              <a:t>урока: познакомить учащихся с современными видами спорта</a:t>
            </a:r>
            <a:br>
              <a:rPr lang="ru-RU" sz="1500" dirty="0">
                <a:effectLst/>
              </a:rPr>
            </a:br>
            <a:r>
              <a:rPr lang="ru-RU" sz="1500" dirty="0">
                <a:effectLst/>
              </a:rPr>
              <a:t>Задачи урока:</a:t>
            </a:r>
            <a:br>
              <a:rPr lang="ru-RU" sz="1500" dirty="0">
                <a:effectLst/>
              </a:rPr>
            </a:br>
            <a:r>
              <a:rPr lang="ru-RU" sz="1500" dirty="0">
                <a:effectLst/>
              </a:rPr>
              <a:t>	</a:t>
            </a:r>
            <a:r>
              <a:rPr lang="ru-RU" sz="1500" i="1" dirty="0">
                <a:effectLst/>
              </a:rPr>
              <a:t>1. Образовательные</a:t>
            </a:r>
            <a:r>
              <a:rPr lang="ru-RU" sz="1500" dirty="0">
                <a:effectLst/>
              </a:rPr>
              <a:t/>
            </a:r>
            <a:br>
              <a:rPr lang="ru-RU" sz="1500" dirty="0">
                <a:effectLst/>
              </a:rPr>
            </a:br>
            <a:r>
              <a:rPr lang="ru-RU" sz="1500" dirty="0">
                <a:effectLst/>
              </a:rPr>
              <a:t>приобретение новых знаний о современных видах спорта, физических упражнениях, о спортивной лексике.</a:t>
            </a:r>
            <a:br>
              <a:rPr lang="ru-RU" sz="1500" dirty="0">
                <a:effectLst/>
              </a:rPr>
            </a:br>
            <a:r>
              <a:rPr lang="ru-RU" sz="1500" i="1" dirty="0">
                <a:effectLst/>
              </a:rPr>
              <a:t>	2. Развивающие</a:t>
            </a:r>
            <a:r>
              <a:rPr lang="ru-RU" sz="1500" dirty="0">
                <a:effectLst/>
              </a:rPr>
              <a:t> </a:t>
            </a:r>
            <a:br>
              <a:rPr lang="ru-RU" sz="1500" dirty="0">
                <a:effectLst/>
              </a:rPr>
            </a:br>
            <a:r>
              <a:rPr lang="ru-RU" sz="1500" dirty="0">
                <a:effectLst/>
              </a:rPr>
              <a:t>формирование </a:t>
            </a:r>
            <a:r>
              <a:rPr lang="ru-RU" sz="1500" dirty="0" smtClean="0">
                <a:effectLst/>
              </a:rPr>
              <a:t>меж предметных </a:t>
            </a:r>
            <a:r>
              <a:rPr lang="ru-RU" sz="1500" dirty="0">
                <a:effectLst/>
              </a:rPr>
              <a:t>связей;</a:t>
            </a:r>
            <a:br>
              <a:rPr lang="ru-RU" sz="1500" dirty="0">
                <a:effectLst/>
              </a:rPr>
            </a:br>
            <a:r>
              <a:rPr lang="ru-RU" sz="1500" dirty="0">
                <a:effectLst/>
              </a:rPr>
              <a:t>развитие аналитических способностей, внимания, мышления:</a:t>
            </a:r>
            <a:br>
              <a:rPr lang="ru-RU" sz="1500" dirty="0">
                <a:effectLst/>
              </a:rPr>
            </a:br>
            <a:r>
              <a:rPr lang="ru-RU" sz="1500" dirty="0">
                <a:effectLst/>
              </a:rPr>
              <a:t>совершенствование быстроты, ловкости, координации движения.</a:t>
            </a:r>
            <a:br>
              <a:rPr lang="ru-RU" sz="1500" dirty="0">
                <a:effectLst/>
              </a:rPr>
            </a:br>
            <a:r>
              <a:rPr lang="ru-RU" sz="1500" i="1" dirty="0">
                <a:effectLst/>
              </a:rPr>
              <a:t>3. Воспитательные</a:t>
            </a:r>
            <a:r>
              <a:rPr lang="ru-RU" sz="1500" dirty="0">
                <a:effectLst/>
              </a:rPr>
              <a:t> </a:t>
            </a:r>
            <a:br>
              <a:rPr lang="ru-RU" sz="1500" dirty="0">
                <a:effectLst/>
              </a:rPr>
            </a:br>
            <a:r>
              <a:rPr lang="ru-RU" sz="1500" dirty="0">
                <a:effectLst/>
              </a:rPr>
              <a:t>воспитание: </a:t>
            </a:r>
            <a:br>
              <a:rPr lang="ru-RU" sz="1500" dirty="0">
                <a:effectLst/>
              </a:rPr>
            </a:br>
            <a:r>
              <a:rPr lang="ru-RU" sz="1500" dirty="0">
                <a:effectLst/>
              </a:rPr>
              <a:t>-  физических качеств, </a:t>
            </a:r>
            <a:br>
              <a:rPr lang="ru-RU" sz="1500" dirty="0">
                <a:effectLst/>
              </a:rPr>
            </a:br>
            <a:r>
              <a:rPr lang="ru-RU" sz="1500" dirty="0">
                <a:effectLst/>
              </a:rPr>
              <a:t>-  ответственного отношения к своему здоровью,</a:t>
            </a:r>
            <a:br>
              <a:rPr lang="ru-RU" sz="1500" dirty="0">
                <a:effectLst/>
              </a:rPr>
            </a:br>
            <a:r>
              <a:rPr lang="ru-RU" sz="1500" dirty="0">
                <a:effectLst/>
              </a:rPr>
              <a:t>-  умения работать в команде.</a:t>
            </a:r>
            <a:br>
              <a:rPr lang="ru-RU" sz="1500" dirty="0">
                <a:effectLst/>
              </a:rPr>
            </a:br>
            <a:r>
              <a:rPr lang="ru-RU" sz="1500" dirty="0">
                <a:effectLst/>
              </a:rPr>
              <a:t> </a:t>
            </a:r>
            <a:r>
              <a:rPr lang="ru-RU" sz="1500" dirty="0" smtClean="0">
                <a:effectLst/>
              </a:rPr>
              <a:t>Оборудование </a:t>
            </a:r>
            <a:r>
              <a:rPr lang="ru-RU" sz="1500" dirty="0">
                <a:effectLst/>
              </a:rPr>
              <a:t>урока: </a:t>
            </a:r>
            <a:br>
              <a:rPr lang="ru-RU" sz="1500" dirty="0">
                <a:effectLst/>
              </a:rPr>
            </a:br>
            <a:r>
              <a:rPr lang="ru-RU" sz="1500" dirty="0">
                <a:effectLst/>
              </a:rPr>
              <a:t>ноутбук, мультимедийный проектор, экран;</a:t>
            </a:r>
            <a:br>
              <a:rPr lang="ru-RU" sz="1500" dirty="0">
                <a:effectLst/>
              </a:rPr>
            </a:br>
            <a:r>
              <a:rPr lang="ru-RU" sz="1500" dirty="0">
                <a:effectLst/>
              </a:rPr>
              <a:t>гимнастические скамейки; </a:t>
            </a:r>
            <a:br>
              <a:rPr lang="ru-RU" sz="1500" dirty="0">
                <a:effectLst/>
              </a:rPr>
            </a:br>
            <a:r>
              <a:rPr lang="ru-RU" sz="1500" dirty="0">
                <a:effectLst/>
              </a:rPr>
              <a:t>доска, мел, магниты, ватман, тетради в линейку, авторучки;</a:t>
            </a:r>
            <a:br>
              <a:rPr lang="ru-RU" sz="1500" dirty="0">
                <a:effectLst/>
              </a:rPr>
            </a:br>
            <a:r>
              <a:rPr lang="ru-RU" sz="1500" dirty="0">
                <a:effectLst/>
              </a:rPr>
              <a:t>секундомер, жетоны;</a:t>
            </a:r>
            <a:br>
              <a:rPr lang="ru-RU" sz="1500" dirty="0">
                <a:effectLst/>
              </a:rPr>
            </a:br>
            <a:r>
              <a:rPr lang="ru-RU" sz="1500" dirty="0">
                <a:effectLst/>
              </a:rPr>
              <a:t>магнитофон, диски</a:t>
            </a:r>
            <a:br>
              <a:rPr lang="ru-RU" sz="1500" dirty="0">
                <a:effectLst/>
              </a:rPr>
            </a:br>
            <a:r>
              <a:rPr lang="ru-RU" sz="1500" dirty="0">
                <a:effectLst/>
              </a:rPr>
              <a:t> </a:t>
            </a:r>
            <a:r>
              <a:rPr lang="ru-RU" sz="1500" dirty="0" smtClean="0">
                <a:effectLst/>
              </a:rPr>
              <a:t>Спортивный </a:t>
            </a:r>
            <a:r>
              <a:rPr lang="ru-RU" sz="1500" dirty="0">
                <a:effectLst/>
              </a:rPr>
              <a:t>инвентарь:</a:t>
            </a:r>
            <a:br>
              <a:rPr lang="ru-RU" sz="1500" dirty="0">
                <a:effectLst/>
              </a:rPr>
            </a:br>
            <a:r>
              <a:rPr lang="ru-RU" sz="1500" dirty="0">
                <a:effectLst/>
              </a:rPr>
              <a:t>мячи (волейбольный, баскетбольный);</a:t>
            </a:r>
            <a:br>
              <a:rPr lang="ru-RU" sz="1500" dirty="0">
                <a:effectLst/>
              </a:rPr>
            </a:br>
            <a:r>
              <a:rPr lang="ru-RU" sz="1500" dirty="0">
                <a:effectLst/>
              </a:rPr>
              <a:t>биты бейсбольные;</a:t>
            </a:r>
            <a:br>
              <a:rPr lang="ru-RU" sz="1500" dirty="0">
                <a:effectLst/>
              </a:rPr>
            </a:br>
            <a:r>
              <a:rPr lang="ru-RU" sz="1500" dirty="0">
                <a:effectLst/>
              </a:rPr>
              <a:t>ракетки (бадминтонная, теннисная);</a:t>
            </a:r>
            <a:br>
              <a:rPr lang="ru-RU" sz="1500" dirty="0">
                <a:effectLst/>
              </a:rPr>
            </a:br>
            <a:r>
              <a:rPr lang="ru-RU" sz="1500" dirty="0">
                <a:effectLst/>
              </a:rPr>
              <a:t>клюшки хоккейные;</a:t>
            </a:r>
            <a:br>
              <a:rPr lang="ru-RU" sz="1500" dirty="0">
                <a:effectLst/>
              </a:rPr>
            </a:br>
            <a:r>
              <a:rPr lang="ru-RU" sz="1500" dirty="0">
                <a:effectLst/>
              </a:rPr>
              <a:t>штанги;</a:t>
            </a:r>
            <a:br>
              <a:rPr lang="ru-RU" sz="1500" dirty="0">
                <a:effectLst/>
              </a:rPr>
            </a:br>
            <a:r>
              <a:rPr lang="ru-RU" sz="1500" dirty="0">
                <a:effectLst/>
              </a:rPr>
              <a:t>обручи.</a:t>
            </a:r>
            <a:br>
              <a:rPr lang="ru-RU" sz="1500" dirty="0">
                <a:effectLst/>
              </a:rPr>
            </a:br>
            <a:r>
              <a:rPr lang="ru-RU" sz="1500" dirty="0">
                <a:effectLst/>
              </a:rPr>
              <a:t> </a:t>
            </a:r>
            <a:br>
              <a:rPr lang="ru-RU" sz="1500" dirty="0">
                <a:effectLst/>
              </a:rPr>
            </a:br>
            <a:r>
              <a:rPr lang="ru-RU" sz="1600" dirty="0">
                <a:effectLst/>
              </a:rPr>
              <a:t> </a:t>
            </a:r>
            <a:r>
              <a:rPr lang="ru-RU" sz="1200" dirty="0">
                <a:effectLst/>
              </a:rPr>
              <a:t/>
            </a:r>
            <a:br>
              <a:rPr lang="ru-RU" sz="1200" dirty="0">
                <a:effectLst/>
              </a:rPr>
            </a:b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4388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Rectangle 103"/>
          <p:cNvSpPr>
            <a:spLocks noGrp="1" noChangeArrowheads="1"/>
          </p:cNvSpPr>
          <p:nvPr>
            <p:ph type="title"/>
          </p:nvPr>
        </p:nvSpPr>
        <p:spPr bwMode="auto">
          <a:xfrm>
            <a:off x="764704" y="236131"/>
            <a:ext cx="4608512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План урока:</a:t>
            </a:r>
            <a:endParaRPr kumimoji="0" lang="ru-RU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19" name="Объект 11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91972136"/>
              </p:ext>
            </p:extLst>
          </p:nvPr>
        </p:nvGraphicFramePr>
        <p:xfrm>
          <a:off x="404664" y="683568"/>
          <a:ext cx="6192688" cy="4680519"/>
        </p:xfrm>
        <a:graphic>
          <a:graphicData uri="http://schemas.openxmlformats.org/drawingml/2006/table">
            <a:tbl>
              <a:tblPr>
                <a:tableStyleId>{125E5076-3810-47DD-B79F-674D7AD40C01}</a:tableStyleId>
              </a:tblPr>
              <a:tblGrid>
                <a:gridCol w="5024256"/>
                <a:gridCol w="1168432"/>
              </a:tblGrid>
              <a:tr h="840450"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400" kern="1400" dirty="0">
                          <a:effectLst/>
                        </a:rPr>
                        <a:t>Части - блоки урока</a:t>
                      </a:r>
                    </a:p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400" kern="1400" dirty="0">
                          <a:effectLst/>
                        </a:rPr>
                        <a:t>(краткое содержание деятельности учителя и учащихся)</a:t>
                      </a:r>
                      <a:endParaRPr lang="ru-RU" sz="1400" b="1" kern="14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3402" marR="43402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400" kern="1400" dirty="0">
                          <a:effectLst/>
                        </a:rPr>
                        <a:t>Время реализации</a:t>
                      </a:r>
                      <a:endParaRPr lang="ru-RU" sz="1400" b="1" kern="14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3402" marR="43402" marT="0" marB="0"/>
                </a:tc>
              </a:tr>
              <a:tr h="58773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1. Организационный момент: приветствие, вступительное слово учителя. Техника безопасности на уроке.</a:t>
                      </a:r>
                      <a:endParaRPr lang="ru-RU" sz="1400" b="1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</a:txBody>
                  <a:tcPr marL="43402" marR="43402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400" kern="1400" dirty="0">
                          <a:effectLst/>
                        </a:rPr>
                        <a:t>3 мин.</a:t>
                      </a:r>
                      <a:endParaRPr lang="ru-RU" sz="1400" b="1" kern="14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3402" marR="43402" marT="0" marB="0"/>
                </a:tc>
              </a:tr>
              <a:tr h="58773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2. Выбор экспертной группы и демонстрация видов спорта на экране с правильным написанием</a:t>
                      </a:r>
                      <a:endParaRPr lang="ru-RU" sz="1400" b="1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</a:txBody>
                  <a:tcPr marL="43402" marR="43402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ru-RU" sz="1400" kern="1400" dirty="0">
                          <a:effectLst/>
                        </a:rPr>
                        <a:t>4 мин.</a:t>
                      </a:r>
                      <a:endParaRPr lang="ru-RU" sz="1400" b="1" kern="14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3402" marR="43402" marT="0" marB="0"/>
                </a:tc>
              </a:tr>
              <a:tr h="31367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3. Комплекс ОРУ в движении, на месте</a:t>
                      </a:r>
                      <a:endParaRPr lang="ru-RU" sz="1400" b="1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</a:txBody>
                  <a:tcPr marL="43402" marR="43402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ru-RU" sz="1400" kern="1400" dirty="0">
                          <a:effectLst/>
                        </a:rPr>
                        <a:t>7 мин.</a:t>
                      </a:r>
                      <a:endParaRPr lang="ru-RU" sz="1400" b="1" kern="14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3402" marR="43402" marT="0" marB="0"/>
                </a:tc>
              </a:tr>
              <a:tr h="29386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4. Подведение итогов экспертной группы</a:t>
                      </a:r>
                      <a:endParaRPr lang="ru-RU" sz="1400" b="1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</a:txBody>
                  <a:tcPr marL="43402" marR="43402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ru-RU" sz="1400" kern="1400" dirty="0">
                          <a:effectLst/>
                        </a:rPr>
                        <a:t>2 мин.</a:t>
                      </a:r>
                      <a:endParaRPr lang="ru-RU" sz="1400" b="1" kern="14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3402" marR="43402" marT="0" marB="0"/>
                </a:tc>
              </a:tr>
              <a:tr h="58773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5. Викторина «Определи вид спорта»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b="1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</a:txBody>
                  <a:tcPr marL="43402" marR="43402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ru-RU" sz="1400" kern="1400" dirty="0">
                          <a:effectLst/>
                        </a:rPr>
                        <a:t>5 мин.</a:t>
                      </a:r>
                      <a:endParaRPr lang="ru-RU" sz="1400" b="1" kern="14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3402" marR="43402" marT="0" marB="0"/>
                </a:tc>
              </a:tr>
              <a:tr h="29386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6. Эстафета «Угадай вид спорта и запиши его название»</a:t>
                      </a:r>
                      <a:endParaRPr lang="ru-RU" sz="1400" b="1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</a:txBody>
                  <a:tcPr marL="43402" marR="43402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ru-RU" sz="1400" kern="1400" dirty="0">
                          <a:effectLst/>
                        </a:rPr>
                        <a:t>6 мин.</a:t>
                      </a:r>
                      <a:endParaRPr lang="ru-RU" sz="1400" b="1" kern="14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3402" marR="43402" marT="0" marB="0"/>
                </a:tc>
              </a:tr>
              <a:tr h="29386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7. Подведение итогов эстафеты</a:t>
                      </a:r>
                      <a:endParaRPr lang="ru-RU" sz="1400" b="1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</a:txBody>
                  <a:tcPr marL="43402" marR="43402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ru-RU" sz="1400" kern="1400" dirty="0">
                          <a:effectLst/>
                        </a:rPr>
                        <a:t>2 мин.</a:t>
                      </a:r>
                      <a:endParaRPr lang="ru-RU" sz="1400" b="1" kern="14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3402" marR="43402" marT="0" marB="0"/>
                </a:tc>
              </a:tr>
              <a:tr h="58773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8. </a:t>
                      </a:r>
                      <a:r>
                        <a:rPr lang="ru-RU" sz="1400" kern="1400">
                          <a:effectLst/>
                        </a:rPr>
                        <a:t> Проверка знаний спортивной терминологии</a:t>
                      </a:r>
                      <a:endParaRPr lang="ru-RU" sz="1400"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 b="1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</a:txBody>
                  <a:tcPr marL="43402" marR="43402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ru-RU" sz="1400" kern="1400" dirty="0">
                          <a:effectLst/>
                        </a:rPr>
                        <a:t>9 мин.</a:t>
                      </a:r>
                      <a:endParaRPr lang="ru-RU" sz="1400" b="1" kern="14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3402" marR="43402" marT="0" marB="0"/>
                </a:tc>
              </a:tr>
              <a:tr h="29386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9. Домашнее задание</a:t>
                      </a:r>
                      <a:endParaRPr lang="ru-RU" sz="1400" b="1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</a:txBody>
                  <a:tcPr marL="43402" marR="43402" marT="0" marB="0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200"/>
                        </a:spcBef>
                        <a:spcAft>
                          <a:spcPts val="300"/>
                        </a:spcAft>
                      </a:pPr>
                      <a:r>
                        <a:rPr lang="ru-RU" sz="1400" kern="1400" dirty="0">
                          <a:effectLst/>
                        </a:rPr>
                        <a:t>2 мин.</a:t>
                      </a:r>
                      <a:endParaRPr lang="ru-RU" sz="1400" b="1" kern="1400" dirty="0"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3402" marR="43402" marT="0" marB="0"/>
                </a:tc>
              </a:tr>
            </a:tbl>
          </a:graphicData>
        </a:graphic>
      </p:graphicFrame>
      <p:sp>
        <p:nvSpPr>
          <p:cNvPr id="18" name="Текст 17"/>
          <p:cNvSpPr>
            <a:spLocks noGrp="1"/>
          </p:cNvSpPr>
          <p:nvPr>
            <p:ph type="body" sz="half" idx="2"/>
          </p:nvPr>
        </p:nvSpPr>
        <p:spPr>
          <a:xfrm>
            <a:off x="342903" y="5868144"/>
            <a:ext cx="6326459" cy="2952328"/>
          </a:xfrm>
        </p:spPr>
        <p:txBody>
          <a:bodyPr>
            <a:normAutofit fontScale="92500" lnSpcReduction="20000"/>
          </a:bodyPr>
          <a:lstStyle/>
          <a:p>
            <a:r>
              <a:rPr lang="ru-RU" sz="1500" b="1" dirty="0"/>
              <a:t>Ход урока:</a:t>
            </a:r>
          </a:p>
          <a:p>
            <a:r>
              <a:rPr lang="ru-RU" sz="1500" b="1" dirty="0"/>
              <a:t>1. Организационный момент.</a:t>
            </a:r>
          </a:p>
          <a:p>
            <a:r>
              <a:rPr lang="ru-RU" sz="1500" b="1" dirty="0"/>
              <a:t> Построение. Приветствие, тема урока «Современные виды спорта и физические упражнения" Спортивная лексика». Техника безопасности на уроке физической культуры.   </a:t>
            </a:r>
          </a:p>
          <a:p>
            <a:r>
              <a:rPr lang="ru-RU" sz="1500" b="1" dirty="0"/>
              <a:t>Слайд 1. </a:t>
            </a:r>
          </a:p>
          <a:p>
            <a:r>
              <a:rPr lang="ru-RU" sz="1500" b="1" dirty="0"/>
              <a:t>Цель урока: </a:t>
            </a:r>
          </a:p>
          <a:p>
            <a:r>
              <a:rPr lang="ru-RU" sz="1500" b="1" dirty="0"/>
              <a:t>1. Знакомство с современными видами спорта.</a:t>
            </a:r>
          </a:p>
          <a:p>
            <a:r>
              <a:rPr lang="ru-RU" sz="1500" b="1" dirty="0"/>
              <a:t>2. Правильное написание и произношение спортивных терминов (орфография, орфоэпия).</a:t>
            </a:r>
          </a:p>
          <a:p>
            <a:r>
              <a:rPr lang="ru-RU" sz="1500" b="1" dirty="0"/>
              <a:t>        3. Совершенствование быстроты, ловкости координации движений.      </a:t>
            </a:r>
          </a:p>
          <a:p>
            <a:r>
              <a:rPr lang="ru-RU" sz="1500" b="1" dirty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3802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6932478"/>
              </p:ext>
            </p:extLst>
          </p:nvPr>
        </p:nvGraphicFramePr>
        <p:xfrm>
          <a:off x="404664" y="539552"/>
          <a:ext cx="6192688" cy="842493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96344"/>
                <a:gridCol w="3096344"/>
              </a:tblGrid>
              <a:tr h="2232248">
                <a:tc>
                  <a:txBody>
                    <a:bodyPr/>
                    <a:lstStyle/>
                    <a:p>
                      <a:pPr marL="906780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  <a:p>
                      <a:pPr marL="906780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  <a:p>
                      <a:pPr marL="906780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  <a:r>
                        <a:rPr lang="ru-RU" sz="1200" b="1" dirty="0" smtClean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 </a:t>
                      </a:r>
                      <a:endParaRPr lang="ru-RU" sz="13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   </a:t>
                      </a:r>
                      <a:r>
                        <a:rPr lang="ru-RU" sz="1200" b="1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Слайд 2</a:t>
                      </a:r>
                      <a:endParaRPr lang="ru-RU" sz="13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</a:txBody>
                  <a:tcPr marL="68580" marR="68580" marT="0" marB="0"/>
                </a:tc>
              </a:tr>
              <a:tr h="2128236">
                <a:tc>
                  <a:txBody>
                    <a:bodyPr/>
                    <a:lstStyle/>
                    <a:p>
                      <a:pPr marL="906780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  <a:p>
                      <a:pPr marL="906780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  <a:p>
                      <a:pPr marL="906780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                   </a:t>
                      </a:r>
                      <a:endParaRPr lang="ru-RU" sz="13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   </a:t>
                      </a:r>
                      <a:r>
                        <a:rPr lang="ru-RU" sz="1200" b="1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Слайд 3</a:t>
                      </a:r>
                      <a:endParaRPr lang="ru-RU" sz="13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</a:txBody>
                  <a:tcPr marL="68580" marR="68580" marT="0" marB="0"/>
                </a:tc>
              </a:tr>
              <a:tr h="1976220">
                <a:tc>
                  <a:txBody>
                    <a:bodyPr/>
                    <a:lstStyle/>
                    <a:p>
                      <a:pPr marL="906780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  <a:p>
                      <a:pPr marL="906780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  <a:p>
                      <a:pPr marL="906780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  <a:p>
                      <a:pPr marL="906780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  <a:p>
                      <a:pPr marL="906780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           </a:t>
                      </a:r>
                      <a:endParaRPr lang="ru-RU" sz="13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   </a:t>
                      </a:r>
                      <a:r>
                        <a:rPr lang="ru-RU" sz="1200" b="1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Слайд 4</a:t>
                      </a:r>
                      <a:endParaRPr lang="ru-RU" sz="13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</a:txBody>
                  <a:tcPr marL="68580" marR="68580" marT="0" marB="0"/>
                </a:tc>
              </a:tr>
              <a:tr h="2088232">
                <a:tc>
                  <a:txBody>
                    <a:bodyPr/>
                    <a:lstStyle/>
                    <a:p>
                      <a:pPr marL="906780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  <a:p>
                      <a:pPr marL="906780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  <a:p>
                      <a:pPr marL="906780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            </a:t>
                      </a:r>
                      <a:endParaRPr lang="ru-RU" sz="13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   </a:t>
                      </a:r>
                      <a:r>
                        <a:rPr lang="ru-RU" sz="1200" b="1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Слайд 5</a:t>
                      </a:r>
                      <a:endParaRPr lang="ru-RU" sz="13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5064" y="1043611"/>
            <a:ext cx="2171700" cy="162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9636" y="2987826"/>
            <a:ext cx="2209800" cy="1657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5065" y="5084883"/>
            <a:ext cx="2200275" cy="163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0655" y="7236298"/>
            <a:ext cx="2181225" cy="163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9038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9255603"/>
              </p:ext>
            </p:extLst>
          </p:nvPr>
        </p:nvGraphicFramePr>
        <p:xfrm>
          <a:off x="188640" y="179512"/>
          <a:ext cx="6480720" cy="878497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40360"/>
                <a:gridCol w="3240360"/>
              </a:tblGrid>
              <a:tr h="1950987">
                <a:tc>
                  <a:txBody>
                    <a:bodyPr/>
                    <a:lstStyle/>
                    <a:p>
                      <a:pPr marL="906780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  <a:p>
                      <a:pPr marL="906780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  <a:p>
                      <a:pPr marL="906780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  <a:p>
                      <a:pPr marL="906780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       </a:t>
                      </a:r>
                      <a:endParaRPr lang="ru-RU" sz="13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   </a:t>
                      </a:r>
                      <a:r>
                        <a:rPr lang="ru-RU" sz="1200" b="1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Слайд 6  </a:t>
                      </a:r>
                      <a:endParaRPr lang="ru-RU" sz="1200" b="1" dirty="0" smtClean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3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</a:txBody>
                  <a:tcPr marL="68580" marR="68580" marT="0" marB="0"/>
                </a:tc>
              </a:tr>
              <a:tr h="2235235">
                <a:tc>
                  <a:txBody>
                    <a:bodyPr/>
                    <a:lstStyle/>
                    <a:p>
                      <a:pPr marL="906780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  <a:p>
                      <a:pPr marL="906780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 </a:t>
                      </a:r>
                      <a:endParaRPr lang="ru-RU" sz="13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   </a:t>
                      </a:r>
                      <a:r>
                        <a:rPr lang="ru-RU" sz="1200" b="1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Слайд </a:t>
                      </a:r>
                      <a:r>
                        <a:rPr lang="ru-RU" sz="1200" b="1" dirty="0" smtClean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7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3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</a:txBody>
                  <a:tcPr marL="68580" marR="68580" marT="0" marB="0"/>
                </a:tc>
              </a:tr>
              <a:tr h="2154487">
                <a:tc>
                  <a:txBody>
                    <a:bodyPr/>
                    <a:lstStyle/>
                    <a:p>
                      <a:pPr marL="906780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  <a:p>
                      <a:pPr marL="906780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  <a:r>
                        <a:rPr lang="ru-RU" sz="1200" b="1" dirty="0" smtClean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             </a:t>
                      </a:r>
                      <a:endParaRPr lang="ru-RU" sz="13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    </a:t>
                      </a:r>
                      <a:r>
                        <a:rPr lang="ru-RU" sz="1200" b="1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Слайд </a:t>
                      </a:r>
                      <a:r>
                        <a:rPr lang="ru-RU" sz="1200" b="1" dirty="0" smtClean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3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</a:txBody>
                  <a:tcPr marL="68580" marR="68580" marT="0" marB="0"/>
                </a:tc>
              </a:tr>
              <a:tr h="2444269">
                <a:tc>
                  <a:txBody>
                    <a:bodyPr/>
                    <a:lstStyle/>
                    <a:p>
                      <a:pPr marL="906780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  <a:r>
                        <a:rPr lang="ru-RU" sz="1200" b="1" dirty="0" smtClean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               </a:t>
                      </a:r>
                      <a:endParaRPr lang="ru-RU" sz="13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   </a:t>
                      </a:r>
                      <a:r>
                        <a:rPr lang="ru-RU" sz="1200" b="1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Слайд </a:t>
                      </a:r>
                      <a:r>
                        <a:rPr lang="ru-RU" sz="1200" b="1" dirty="0" smtClean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3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3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7935" y="395537"/>
            <a:ext cx="2152650" cy="1619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3664" y="2411760"/>
            <a:ext cx="2352675" cy="176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9224" y="4644010"/>
            <a:ext cx="2295525" cy="172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7223" y="7020274"/>
            <a:ext cx="2295525" cy="172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3121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8004610"/>
              </p:ext>
            </p:extLst>
          </p:nvPr>
        </p:nvGraphicFramePr>
        <p:xfrm>
          <a:off x="188640" y="323529"/>
          <a:ext cx="6480720" cy="86409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96344"/>
                <a:gridCol w="3384376"/>
              </a:tblGrid>
              <a:tr h="1950660"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Tx/>
                        <a:buNone/>
                        <a:tabLst>
                          <a:tab pos="906780" algn="l"/>
                        </a:tabLst>
                      </a:pPr>
                      <a:endParaRPr lang="ru-RU" sz="16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900" dirty="0"/>
                    </a:p>
                  </a:txBody>
                  <a:tcPr/>
                </a:tc>
              </a:tr>
              <a:tr h="2301319">
                <a:tc>
                  <a:txBody>
                    <a:bodyPr/>
                    <a:lstStyle/>
                    <a:p>
                      <a:pPr marL="906780">
                        <a:spcAft>
                          <a:spcPts val="0"/>
                        </a:spcAft>
                        <a:buFontTx/>
                        <a:buNone/>
                      </a:pPr>
                      <a:endParaRPr lang="ru-RU" sz="16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900" dirty="0"/>
                    </a:p>
                  </a:txBody>
                  <a:tcPr/>
                </a:tc>
              </a:tr>
              <a:tr h="2365395">
                <a:tc>
                  <a:txBody>
                    <a:bodyPr/>
                    <a:lstStyle/>
                    <a:p>
                      <a:pPr marL="906780">
                        <a:spcAft>
                          <a:spcPts val="0"/>
                        </a:spcAft>
                        <a:buFontTx/>
                        <a:buNone/>
                      </a:pPr>
                      <a:endParaRPr lang="ru-RU" sz="16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900" dirty="0"/>
                    </a:p>
                  </a:txBody>
                  <a:tcPr/>
                </a:tc>
              </a:tr>
              <a:tr h="2023588">
                <a:tc>
                  <a:txBody>
                    <a:bodyPr/>
                    <a:lstStyle/>
                    <a:p>
                      <a:pPr marL="906780">
                        <a:spcAft>
                          <a:spcPts val="0"/>
                        </a:spcAft>
                        <a:buFontTx/>
                        <a:buNone/>
                      </a:pPr>
                      <a:endParaRPr lang="ru-RU" sz="16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9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61048" y="2627786"/>
            <a:ext cx="2266950" cy="172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22950" y="4716016"/>
            <a:ext cx="2219325" cy="166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80100" y="7020274"/>
            <a:ext cx="2200275" cy="164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22948" y="467544"/>
            <a:ext cx="2343150" cy="176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6390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5706806"/>
              </p:ext>
            </p:extLst>
          </p:nvPr>
        </p:nvGraphicFramePr>
        <p:xfrm>
          <a:off x="404664" y="539552"/>
          <a:ext cx="6192688" cy="842493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96344"/>
                <a:gridCol w="3096344"/>
              </a:tblGrid>
              <a:tr h="2232248">
                <a:tc>
                  <a:txBody>
                    <a:bodyPr/>
                    <a:lstStyle/>
                    <a:p>
                      <a:pPr marL="906780" indent="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600" b="1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  <a:p>
                      <a:pPr marL="906780" indent="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600" b="1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  <a:p>
                      <a:pPr marL="906780" indent="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600" b="1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  <a:p>
                      <a:pPr marL="906780" indent="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600" b="1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  <a:p>
                      <a:pPr marL="906780" indent="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600" b="1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  <a:p>
                      <a:pPr marL="0" lvl="0" indent="0">
                        <a:spcAft>
                          <a:spcPts val="0"/>
                        </a:spcAft>
                        <a:buFontTx/>
                        <a:buNone/>
                        <a:tabLst>
                          <a:tab pos="906780" algn="l"/>
                        </a:tabLst>
                      </a:pPr>
                      <a:r>
                        <a:rPr lang="ru-RU" sz="1600" b="1" dirty="0" smtClean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1. Баскетбол          </a:t>
                      </a:r>
                      <a:endParaRPr lang="ru-RU" sz="16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  <a:p>
                      <a:pPr marL="0" indent="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600" b="1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  <a:p>
                      <a:pPr marL="0" indent="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6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   </a:t>
                      </a:r>
                      <a:r>
                        <a:rPr lang="ru-RU" sz="1200" b="1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Слайд 2</a:t>
                      </a:r>
                      <a:endParaRPr lang="ru-RU" sz="13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</a:txBody>
                  <a:tcPr marL="68580" marR="68580" marT="0" marB="0"/>
                </a:tc>
              </a:tr>
              <a:tr h="2128236">
                <a:tc>
                  <a:txBody>
                    <a:bodyPr/>
                    <a:lstStyle/>
                    <a:p>
                      <a:pPr marL="906780" indent="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600" b="1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  <a:p>
                      <a:pPr marL="906780" indent="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600" b="1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  <a:p>
                      <a:pPr marL="906780" indent="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600" b="1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  <a:p>
                      <a:pPr marL="906780" indent="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600" b="1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  <a:p>
                      <a:pPr marL="906780" indent="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600" b="1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  <a:p>
                      <a:pPr marL="0" lvl="0" indent="0">
                        <a:spcAft>
                          <a:spcPts val="0"/>
                        </a:spcAft>
                        <a:buFontTx/>
                        <a:buNone/>
                        <a:tabLst>
                          <a:tab pos="906780" algn="l"/>
                        </a:tabLst>
                      </a:pPr>
                      <a:r>
                        <a:rPr lang="ru-RU" sz="1600" b="1" dirty="0" smtClean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2. Регби                    </a:t>
                      </a:r>
                      <a:endParaRPr lang="ru-RU" sz="16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  <a:p>
                      <a:pPr marL="0" indent="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6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   </a:t>
                      </a:r>
                      <a:r>
                        <a:rPr lang="ru-RU" sz="1200" b="1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Слайд 3</a:t>
                      </a:r>
                      <a:endParaRPr lang="ru-RU" sz="13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</a:txBody>
                  <a:tcPr marL="68580" marR="68580" marT="0" marB="0"/>
                </a:tc>
              </a:tr>
              <a:tr h="1976220">
                <a:tc>
                  <a:txBody>
                    <a:bodyPr/>
                    <a:lstStyle/>
                    <a:p>
                      <a:pPr marL="906780" indent="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6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</a:p>
                    <a:p>
                      <a:pPr marL="906780" indent="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6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</a:p>
                    <a:p>
                      <a:pPr marL="906780" indent="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6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</a:p>
                    <a:p>
                      <a:pPr marL="906780" indent="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6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</a:p>
                    <a:p>
                      <a:pPr marL="906780" indent="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6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</a:p>
                    <a:p>
                      <a:pPr marL="0" lvl="0" indent="0">
                        <a:spcAft>
                          <a:spcPts val="0"/>
                        </a:spcAft>
                        <a:buFontTx/>
                        <a:buNone/>
                        <a:tabLst>
                          <a:tab pos="906780" algn="l"/>
                        </a:tabLst>
                      </a:pPr>
                      <a:r>
                        <a:rPr lang="ru-RU" sz="1600" b="1" dirty="0" smtClean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3. Волейбол             </a:t>
                      </a:r>
                      <a:endParaRPr lang="ru-RU" sz="16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   </a:t>
                      </a:r>
                      <a:r>
                        <a:rPr lang="ru-RU" sz="1200" b="1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Слайд 4</a:t>
                      </a:r>
                      <a:endParaRPr lang="ru-RU" sz="13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</a:txBody>
                  <a:tcPr marL="68580" marR="68580" marT="0" marB="0"/>
                </a:tc>
              </a:tr>
              <a:tr h="2088232">
                <a:tc>
                  <a:txBody>
                    <a:bodyPr/>
                    <a:lstStyle/>
                    <a:p>
                      <a:pPr marL="906780" indent="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6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</a:p>
                    <a:p>
                      <a:pPr marL="906780" indent="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6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</a:p>
                    <a:p>
                      <a:pPr marL="906780" indent="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6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</a:p>
                    <a:p>
                      <a:pPr marL="906780" indent="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6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</a:p>
                    <a:p>
                      <a:pPr marL="906780" indent="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6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</a:p>
                    <a:p>
                      <a:pPr marL="0" lvl="0" indent="0">
                        <a:spcAft>
                          <a:spcPts val="0"/>
                        </a:spcAft>
                        <a:buFontTx/>
                        <a:buNone/>
                        <a:tabLst>
                          <a:tab pos="906780" algn="l"/>
                        </a:tabLst>
                      </a:pPr>
                      <a:r>
                        <a:rPr lang="ru-RU" sz="1600" b="1" dirty="0" smtClean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4. Бейсбол               </a:t>
                      </a:r>
                      <a:endParaRPr lang="ru-RU" sz="16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   </a:t>
                      </a:r>
                      <a:r>
                        <a:rPr lang="ru-RU" sz="1200" b="1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Слайд 5</a:t>
                      </a:r>
                      <a:endParaRPr lang="ru-RU" sz="13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05064" y="1043611"/>
            <a:ext cx="2171700" cy="162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29636" y="2987826"/>
            <a:ext cx="2209800" cy="1657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05065" y="5084883"/>
            <a:ext cx="2200275" cy="163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70655" y="7236298"/>
            <a:ext cx="2181225" cy="163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5058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580595"/>
              </p:ext>
            </p:extLst>
          </p:nvPr>
        </p:nvGraphicFramePr>
        <p:xfrm>
          <a:off x="188640" y="179512"/>
          <a:ext cx="6480720" cy="878497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40360"/>
                <a:gridCol w="3240360"/>
              </a:tblGrid>
              <a:tr h="1950987">
                <a:tc>
                  <a:txBody>
                    <a:bodyPr/>
                    <a:lstStyle/>
                    <a:p>
                      <a:pPr marL="906780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</a:p>
                    <a:p>
                      <a:pPr marL="906780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</a:p>
                    <a:p>
                      <a:pPr marL="906780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</a:p>
                    <a:p>
                      <a:pPr marL="906780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</a:p>
                    <a:p>
                      <a:pPr marL="906780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</a:p>
                    <a:p>
                      <a:pPr marL="0" lvl="0" indent="0">
                        <a:spcAft>
                          <a:spcPts val="0"/>
                        </a:spcAft>
                        <a:buFontTx/>
                        <a:buNone/>
                        <a:tabLst>
                          <a:tab pos="906780" algn="l"/>
                        </a:tabLst>
                      </a:pPr>
                      <a:r>
                        <a:rPr lang="ru-RU" sz="1600" b="1" dirty="0" smtClean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5.  Бадминтон           </a:t>
                      </a:r>
                      <a:endParaRPr lang="ru-RU" sz="16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   </a:t>
                      </a:r>
                      <a:r>
                        <a:rPr lang="ru-RU" sz="1200" b="1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Слайд 6  </a:t>
                      </a:r>
                      <a:endParaRPr lang="ru-RU" sz="1200" b="1" dirty="0" smtClean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3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</a:txBody>
                  <a:tcPr marL="68580" marR="68580" marT="0" marB="0"/>
                </a:tc>
              </a:tr>
              <a:tr h="2235235">
                <a:tc>
                  <a:txBody>
                    <a:bodyPr/>
                    <a:lstStyle/>
                    <a:p>
                      <a:pPr marL="90678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6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</a:p>
                    <a:p>
                      <a:pPr marL="90678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6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</a:p>
                    <a:p>
                      <a:pPr marL="90678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6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</a:p>
                    <a:p>
                      <a:pPr marL="90678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6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</a:p>
                    <a:p>
                      <a:pPr marL="0" lvl="0" indent="0">
                        <a:spcAft>
                          <a:spcPts val="0"/>
                        </a:spcAft>
                        <a:buFontTx/>
                        <a:buNone/>
                        <a:tabLst>
                          <a:tab pos="906780" algn="l"/>
                        </a:tabLst>
                      </a:pPr>
                      <a:r>
                        <a:rPr lang="ru-RU" sz="1600" b="1" dirty="0" smtClean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6.   Армрестлинг         </a:t>
                      </a:r>
                      <a:endParaRPr lang="ru-RU" sz="16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  <a:p>
                      <a:pPr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6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   </a:t>
                      </a:r>
                      <a:r>
                        <a:rPr lang="ru-RU" sz="1200" b="1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Слайд </a:t>
                      </a:r>
                      <a:r>
                        <a:rPr lang="ru-RU" sz="1200" b="1" dirty="0" smtClean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7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3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</a:txBody>
                  <a:tcPr marL="68580" marR="68580" marT="0" marB="0"/>
                </a:tc>
              </a:tr>
              <a:tr h="2154487">
                <a:tc>
                  <a:txBody>
                    <a:bodyPr/>
                    <a:lstStyle/>
                    <a:p>
                      <a:pPr marL="90678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6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</a:p>
                    <a:p>
                      <a:pPr marL="90678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6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</a:p>
                    <a:p>
                      <a:pPr marL="90678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6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</a:p>
                    <a:p>
                      <a:pPr marL="0" lvl="0" indent="0">
                        <a:spcAft>
                          <a:spcPts val="0"/>
                        </a:spcAft>
                        <a:buFontTx/>
                        <a:buNone/>
                        <a:tabLst>
                          <a:tab pos="906780" algn="l"/>
                        </a:tabLst>
                      </a:pPr>
                      <a:r>
                        <a:rPr lang="ru-RU" sz="1600" b="1" dirty="0" smtClean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7.  Хоккей                   </a:t>
                      </a:r>
                      <a:endParaRPr lang="ru-RU" sz="16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    </a:t>
                      </a:r>
                      <a:r>
                        <a:rPr lang="ru-RU" sz="1200" b="1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Слайд </a:t>
                      </a:r>
                      <a:r>
                        <a:rPr lang="ru-RU" sz="1200" b="1" dirty="0" smtClean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3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</a:txBody>
                  <a:tcPr marL="68580" marR="68580" marT="0" marB="0"/>
                </a:tc>
              </a:tr>
              <a:tr h="2444269">
                <a:tc>
                  <a:txBody>
                    <a:bodyPr/>
                    <a:lstStyle/>
                    <a:p>
                      <a:pPr marL="90678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6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</a:p>
                    <a:p>
                      <a:pPr marL="90678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6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</a:p>
                    <a:p>
                      <a:pPr marL="90678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6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</a:p>
                    <a:p>
                      <a:pPr marL="0" lvl="0" indent="0">
                        <a:spcAft>
                          <a:spcPts val="0"/>
                        </a:spcAft>
                        <a:buFontTx/>
                        <a:buNone/>
                        <a:tabLst>
                          <a:tab pos="906780" algn="l"/>
                        </a:tabLst>
                      </a:pPr>
                      <a:r>
                        <a:rPr lang="ru-RU" sz="1600" b="1" dirty="0" smtClean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8.  Теннис                   </a:t>
                      </a:r>
                      <a:endParaRPr lang="ru-RU" sz="16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  <a:p>
                      <a:pPr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6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  <a:endParaRPr lang="ru-RU" sz="13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   </a:t>
                      </a:r>
                      <a:r>
                        <a:rPr lang="ru-RU" sz="1200" b="1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Слайд </a:t>
                      </a:r>
                      <a:r>
                        <a:rPr lang="ru-RU" sz="1200" b="1" dirty="0" smtClean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3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3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37935" y="395537"/>
            <a:ext cx="2152650" cy="1619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03664" y="2411760"/>
            <a:ext cx="2352675" cy="176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69224" y="4644010"/>
            <a:ext cx="2295525" cy="172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7223" y="7020274"/>
            <a:ext cx="2295525" cy="172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127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7141370"/>
              </p:ext>
            </p:extLst>
          </p:nvPr>
        </p:nvGraphicFramePr>
        <p:xfrm>
          <a:off x="188640" y="323529"/>
          <a:ext cx="6480720" cy="86409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96344"/>
                <a:gridCol w="3384376"/>
              </a:tblGrid>
              <a:tr h="1950660">
                <a:tc>
                  <a:txBody>
                    <a:bodyPr/>
                    <a:lstStyle/>
                    <a:p>
                      <a:pPr marL="0" lvl="0" indent="0">
                        <a:spcAft>
                          <a:spcPts val="0"/>
                        </a:spcAft>
                        <a:buFontTx/>
                        <a:buNone/>
                        <a:tabLst>
                          <a:tab pos="906780" algn="l"/>
                        </a:tabLst>
                      </a:pPr>
                      <a:endParaRPr lang="ru-RU" sz="1600" b="1" dirty="0" smtClean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  <a:p>
                      <a:pPr marL="0" lvl="0" indent="0">
                        <a:spcAft>
                          <a:spcPts val="0"/>
                        </a:spcAft>
                        <a:buFontTx/>
                        <a:buNone/>
                        <a:tabLst>
                          <a:tab pos="906780" algn="l"/>
                        </a:tabLst>
                      </a:pPr>
                      <a:endParaRPr lang="ru-RU" sz="1600" b="1" dirty="0" smtClean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  <a:p>
                      <a:pPr marL="0" lvl="0" indent="0">
                        <a:spcAft>
                          <a:spcPts val="0"/>
                        </a:spcAft>
                        <a:buFontTx/>
                        <a:buNone/>
                        <a:tabLst>
                          <a:tab pos="906780" algn="l"/>
                        </a:tabLst>
                      </a:pPr>
                      <a:r>
                        <a:rPr lang="ru-RU" sz="1600" b="1" dirty="0" smtClean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9.  Бокс </a:t>
                      </a:r>
                      <a:r>
                        <a:rPr lang="ru-RU" sz="1600" b="1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		        </a:t>
                      </a:r>
                      <a:endParaRPr lang="ru-RU" sz="16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900" dirty="0"/>
                    </a:p>
                  </a:txBody>
                  <a:tcPr/>
                </a:tc>
              </a:tr>
              <a:tr h="2301319">
                <a:tc>
                  <a:txBody>
                    <a:bodyPr/>
                    <a:lstStyle/>
                    <a:p>
                      <a:pPr marL="90678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6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</a:p>
                    <a:p>
                      <a:pPr marL="90678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6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</a:p>
                    <a:p>
                      <a:pPr marL="90678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6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</a:p>
                    <a:p>
                      <a:pPr marL="90678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6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</a:p>
                    <a:p>
                      <a:pPr marL="0" lvl="0" indent="0">
                        <a:spcAft>
                          <a:spcPts val="0"/>
                        </a:spcAft>
                        <a:buFontTx/>
                        <a:buNone/>
                        <a:tabLst>
                          <a:tab pos="906780" algn="l"/>
                        </a:tabLst>
                      </a:pPr>
                      <a:r>
                        <a:rPr lang="ru-RU" sz="1600" b="1" dirty="0" smtClean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10.  Биатлон                </a:t>
                      </a:r>
                      <a:endParaRPr lang="ru-RU" sz="16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900" dirty="0"/>
                    </a:p>
                  </a:txBody>
                  <a:tcPr/>
                </a:tc>
              </a:tr>
              <a:tr h="2365395">
                <a:tc>
                  <a:txBody>
                    <a:bodyPr/>
                    <a:lstStyle/>
                    <a:p>
                      <a:pPr marL="90678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6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</a:p>
                    <a:p>
                      <a:pPr marL="90678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6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</a:p>
                    <a:p>
                      <a:pPr marL="90678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6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</a:p>
                    <a:p>
                      <a:pPr marL="90678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6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</a:p>
                    <a:p>
                      <a:pPr marL="90678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6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</a:p>
                    <a:p>
                      <a:pPr marL="90678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600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</a:p>
                    <a:p>
                      <a:pPr marL="0" lvl="0" indent="0">
                        <a:spcAft>
                          <a:spcPts val="0"/>
                        </a:spcAft>
                        <a:buFontTx/>
                        <a:buNone/>
                        <a:tabLst>
                          <a:tab pos="906780" algn="l"/>
                        </a:tabLst>
                      </a:pPr>
                      <a:r>
                        <a:rPr lang="ru-RU" sz="1600" b="1" dirty="0" smtClean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11.  Бобслей                 </a:t>
                      </a:r>
                      <a:endParaRPr lang="ru-RU" sz="16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900" dirty="0"/>
                    </a:p>
                  </a:txBody>
                  <a:tcPr/>
                </a:tc>
              </a:tr>
              <a:tr h="2023588">
                <a:tc>
                  <a:txBody>
                    <a:bodyPr/>
                    <a:lstStyle/>
                    <a:p>
                      <a:pPr marL="90678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600" b="1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  <a:p>
                      <a:pPr marL="90678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600" b="1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  <a:p>
                      <a:pPr marL="90678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600" b="1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  <a:p>
                      <a:pPr marL="906780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600" b="1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  <a:p>
                      <a:pPr marL="0" lvl="0" indent="0">
                        <a:spcAft>
                          <a:spcPts val="0"/>
                        </a:spcAft>
                        <a:buFontTx/>
                        <a:buNone/>
                        <a:tabLst>
                          <a:tab pos="906780" algn="l"/>
                        </a:tabLst>
                      </a:pPr>
                      <a:r>
                        <a:rPr lang="ru-RU" sz="1600" b="1" dirty="0" smtClean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12.  Художественная   </a:t>
                      </a:r>
                    </a:p>
                    <a:p>
                      <a:pPr marL="0" lvl="0" indent="0">
                        <a:spcAft>
                          <a:spcPts val="0"/>
                        </a:spcAft>
                        <a:buFontTx/>
                        <a:buNone/>
                        <a:tabLst>
                          <a:tab pos="906780" algn="l"/>
                        </a:tabLst>
                      </a:pPr>
                      <a:r>
                        <a:rPr lang="ru-RU" sz="1600" b="1" dirty="0" smtClean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                               гимнастика </a:t>
                      </a:r>
                      <a:endParaRPr lang="ru-RU" sz="16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  <a:p>
                      <a:pPr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600" b="1" dirty="0">
                          <a:effectLst/>
                          <a:latin typeface="Times New Roman"/>
                          <a:ea typeface="SimSun"/>
                          <a:cs typeface="AngsanaUPC"/>
                        </a:rPr>
                        <a:t> </a:t>
                      </a:r>
                      <a:endParaRPr lang="ru-RU" sz="1600" dirty="0">
                        <a:effectLst/>
                        <a:latin typeface="Times New Roman"/>
                        <a:ea typeface="SimSun"/>
                        <a:cs typeface="AngsanaUPC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sz="19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61048" y="2627786"/>
            <a:ext cx="2266950" cy="172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22950" y="4716016"/>
            <a:ext cx="2219325" cy="166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80100" y="7020274"/>
            <a:ext cx="2200275" cy="164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22948" y="467544"/>
            <a:ext cx="2343150" cy="176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6869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383</TotalTime>
  <Words>1026</Words>
  <Application>Microsoft Office PowerPoint</Application>
  <PresentationFormat>Экран (4:3)</PresentationFormat>
  <Paragraphs>322</Paragraphs>
  <Slides>18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Воздушный поток</vt:lpstr>
      <vt:lpstr>Слайд</vt:lpstr>
      <vt:lpstr>Презентация PowerPoint</vt:lpstr>
      <vt:lpstr>         СЦЕНАРИЙ ИНТЕГРИРОВАННОГО УРОКА ФИЗИЧЕСКОЙ КУЛЬТУРЫ И РУССКОГО                        ЯЗЫКА С  ИСПОЛЬЗОВАНИЕМ КОМПЬЮТЕРНЫХ ТЕХНОЛОГИЙ.              «СОВРЕМЕННЫЕ ВИДЫ СПОРТА И ФИЗИЧЕСКИЕ УПРАЖНЕНИЯ.                                                 СПОРТИВНАЯ ЛЕКСИКА»   Предмет: физическая культура, русский язык Преподаватели:   Разделы: спортивные игры, орфография, лексика, Тема урока: «Современные виды спорта и физические упражнения.                                                       Спортивная лексика».                                                Продолжительность занятия: 40 минут Класс: 5-7. Образовательное учреждение:    Цель урока: познакомить учащихся с современными видами спорта Задачи урока:  1. Образовательные приобретение новых знаний о современных видах спорта, физических упражнениях, о спортивной лексике.  2. Развивающие  формирование меж предметных связей; развитие аналитических способностей, внимания, мышления: совершенствование быстроты, ловкости, координации движения. 3. Воспитательные  воспитание:  -  физических качеств,  -  ответственного отношения к своему здоровью, -  умения работать в команде.  Оборудование урока:  ноутбук, мультимедийный проектор, экран; гимнастические скамейки;  доска, мел, магниты, ватман, тетради в линейку, авторучки; секундомер, жетоны; магнитофон, диски  Спортивный инвентарь: мячи (волейбольный, баскетбольный); биты бейсбольные; ракетки (бадминтонная, теннисная); клюшки хоккейные; штанги; обручи.     </vt:lpstr>
      <vt:lpstr>План урока: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24</cp:revision>
  <dcterms:created xsi:type="dcterms:W3CDTF">2013-03-12T19:08:24Z</dcterms:created>
  <dcterms:modified xsi:type="dcterms:W3CDTF">2020-12-08T12:45:33Z</dcterms:modified>
</cp:coreProperties>
</file>