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7" r:id="rId3"/>
    <p:sldId id="270" r:id="rId4"/>
    <p:sldId id="257" r:id="rId5"/>
    <p:sldId id="271" r:id="rId6"/>
    <p:sldId id="268" r:id="rId7"/>
    <p:sldId id="272" r:id="rId8"/>
    <p:sldId id="266" r:id="rId9"/>
    <p:sldId id="258" r:id="rId10"/>
    <p:sldId id="259" r:id="rId11"/>
    <p:sldId id="273" r:id="rId12"/>
    <p:sldId id="274" r:id="rId13"/>
    <p:sldId id="260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51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2F510-ABB7-45FE-948C-A8E969A87BF9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51619-FAA0-4EBC-8BB4-4D866A03AF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982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51619-FAA0-4EBC-8BB4-4D866A03AF76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127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A6BF8D-4E5C-446D-8D21-12FB0215691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282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893E8F-1FEB-4B5E-A591-E3FD0013803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421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EEC922-27AB-458F-8EDE-828394ECBB3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776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613CB-5ABB-458E-B106-D5CB8624A9F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11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71714-7AE9-47CD-93AD-9275EAD258B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60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B6ACDA-9114-4706-B3C4-54E8C8EDF4B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962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24C194-A2BB-466E-AC8A-C2D233D6F56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602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5529E1-8C75-4B42-BE36-E128D071308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868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5622EF-D932-4903-B54D-B46F7D787DD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647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B2900E-0FD5-4F7B-BFD8-60497CCA30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084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3837D5-5ACE-45C6-866D-DF6DCDFC0A1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187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A2A9638-2C8F-4783-A6A5-6B2D33B63A7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3429000"/>
            <a:ext cx="7991475" cy="1152525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«Учителя – родители,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родители - учителя»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0338" y="4868863"/>
            <a:ext cx="6264275" cy="3603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dirty="0" smtClean="0">
                <a:solidFill>
                  <a:schemeClr val="bg1"/>
                </a:solidFill>
              </a:rPr>
              <a:t>(разговор о главном)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4270" y="476672"/>
            <a:ext cx="8229600" cy="5256000"/>
          </a:xfrm>
        </p:spPr>
        <p:txBody>
          <a:bodyPr/>
          <a:lstStyle/>
          <a:p>
            <a:pPr lvl="0"/>
            <a:r>
              <a:rPr lang="ru-RU" sz="1400" dirty="0">
                <a:solidFill>
                  <a:srgbClr val="000000"/>
                </a:solidFill>
              </a:rPr>
              <a:t>– «Да ведь мы и вы – совсем другое», – сказала одна из барышень. – «Какая же между нами разница?» – спросила Таня. «О, пребольшая, – отвечала гордая барышня, – у вас отец – учитель, а у меня – генерал; вот, посмотрите: в больших эполетах, со звездою, ваш отец нанимается, а мой нанимает; понимаете ли вы это?» И с этими словами она оборотилась к Тане </a:t>
            </a:r>
            <a:r>
              <a:rPr lang="ru-RU" sz="1400" dirty="0" smtClean="0">
                <a:solidFill>
                  <a:srgbClr val="000000"/>
                </a:solidFill>
              </a:rPr>
              <a:t>спиной…</a:t>
            </a:r>
          </a:p>
          <a:p>
            <a:pPr lvl="0"/>
            <a:r>
              <a:rPr lang="ru-RU" sz="1400" dirty="0" smtClean="0">
                <a:solidFill>
                  <a:srgbClr val="252525"/>
                </a:solidFill>
              </a:rPr>
              <a:t>«… </a:t>
            </a:r>
            <a:r>
              <a:rPr lang="ru-RU" sz="1400" dirty="0">
                <a:solidFill>
                  <a:srgbClr val="252525"/>
                </a:solidFill>
              </a:rPr>
              <a:t>каждая из вас сделает по тени силуэт другой, и, таким образом, мы в одну минуту составим целую коллекцию портретов, и, в воспоминание нынешнего вечера, я повешу их в этой комнате». При этом предложении все призадумались, принялись было за карандаши, за бумагу, но, к несчастию, у всех выходили какие-то </a:t>
            </a:r>
            <a:r>
              <a:rPr lang="ru-RU" sz="1400" dirty="0" err="1">
                <a:solidFill>
                  <a:srgbClr val="252525"/>
                </a:solidFill>
              </a:rPr>
              <a:t>каракульки</a:t>
            </a:r>
            <a:r>
              <a:rPr lang="ru-RU" sz="1400" dirty="0">
                <a:solidFill>
                  <a:srgbClr val="252525"/>
                </a:solidFill>
              </a:rPr>
              <a:t>, и все с досадою бросили и карандаши и бумагу. Одна Таня тотчас обвела по тени силуэт графини </a:t>
            </a:r>
            <a:r>
              <a:rPr lang="ru-RU" sz="1400" dirty="0" err="1">
                <a:solidFill>
                  <a:srgbClr val="252525"/>
                </a:solidFill>
              </a:rPr>
              <a:t>Мими</a:t>
            </a:r>
            <a:r>
              <a:rPr lang="ru-RU" sz="1400" dirty="0">
                <a:solidFill>
                  <a:srgbClr val="252525"/>
                </a:solidFill>
              </a:rPr>
              <a:t>, взяла ножницы, обрезала его кругом по карандашу, потом ещё раз — и силуэт сделался гораздо меньше, потом ещё — и силуэт </a:t>
            </a:r>
            <a:r>
              <a:rPr lang="ru-RU" sz="1400" dirty="0" err="1">
                <a:solidFill>
                  <a:srgbClr val="252525"/>
                </a:solidFill>
              </a:rPr>
              <a:t>Мими</a:t>
            </a:r>
            <a:r>
              <a:rPr lang="ru-RU" sz="1400" dirty="0">
                <a:solidFill>
                  <a:srgbClr val="252525"/>
                </a:solidFill>
              </a:rPr>
              <a:t> сделался такой маленький, какой носится в медальонах, и так похож, что все вскрикнули от </a:t>
            </a:r>
            <a:r>
              <a:rPr lang="ru-RU" sz="1400" dirty="0" smtClean="0">
                <a:solidFill>
                  <a:srgbClr val="252525"/>
                </a:solidFill>
              </a:rPr>
              <a:t>удивления…</a:t>
            </a:r>
            <a:endParaRPr lang="ru-RU" sz="1400" dirty="0">
              <a:solidFill>
                <a:srgbClr val="000000"/>
              </a:solidFill>
            </a:endParaRPr>
          </a:p>
          <a:p>
            <a:pPr lvl="0"/>
            <a:r>
              <a:rPr lang="ru-RU" sz="1400" dirty="0" smtClean="0">
                <a:solidFill>
                  <a:srgbClr val="000000"/>
                </a:solidFill>
              </a:rPr>
              <a:t>Графиня </a:t>
            </a:r>
            <a:r>
              <a:rPr lang="ru-RU" sz="1400" dirty="0" err="1">
                <a:solidFill>
                  <a:srgbClr val="000000"/>
                </a:solidFill>
              </a:rPr>
              <a:t>Мими</a:t>
            </a:r>
            <a:r>
              <a:rPr lang="ru-RU" sz="1400" dirty="0">
                <a:solidFill>
                  <a:srgbClr val="000000"/>
                </a:solidFill>
              </a:rPr>
              <a:t> сыграла, и очень плохо, начало маленькой сонаты Черни и принуждена была остановиться от беспрестанных ошибок. Иные умели сыграть только гамму и несколько аккордов. Когда дошла очередь до Тани, то она сыграла </a:t>
            </a:r>
            <a:r>
              <a:rPr lang="ru-RU" sz="1400" dirty="0" err="1">
                <a:solidFill>
                  <a:srgbClr val="000000"/>
                </a:solidFill>
              </a:rPr>
              <a:t>Фильдово</a:t>
            </a:r>
            <a:r>
              <a:rPr lang="ru-RU" sz="1400" dirty="0">
                <a:solidFill>
                  <a:srgbClr val="000000"/>
                </a:solidFill>
              </a:rPr>
              <a:t> рондо, но с такою </a:t>
            </a:r>
            <a:r>
              <a:rPr lang="ru-RU" sz="1400" dirty="0" err="1">
                <a:solidFill>
                  <a:srgbClr val="000000"/>
                </a:solidFill>
              </a:rPr>
              <a:t>лёгкостию</a:t>
            </a:r>
            <a:r>
              <a:rPr lang="ru-RU" sz="1400" dirty="0">
                <a:solidFill>
                  <a:srgbClr val="000000"/>
                </a:solidFill>
              </a:rPr>
              <a:t>, с таким искусством, что все были приведены в </a:t>
            </a:r>
            <a:r>
              <a:rPr lang="ru-RU" sz="1400" dirty="0" smtClean="0">
                <a:solidFill>
                  <a:srgbClr val="000000"/>
                </a:solidFill>
              </a:rPr>
              <a:t>удивление…</a:t>
            </a:r>
            <a:endParaRPr lang="ru-RU" sz="1400" dirty="0">
              <a:solidFill>
                <a:srgbClr val="525129"/>
              </a:solidFill>
            </a:endParaRPr>
          </a:p>
          <a:p>
            <a:endParaRPr lang="ru-RU" dirty="0">
              <a:solidFill>
                <a:srgbClr val="525129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5157192"/>
            <a:ext cx="1990606" cy="1510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943793"/>
            <a:ext cx="2169340" cy="1615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56792"/>
            <a:ext cx="8229600" cy="1143000"/>
          </a:xfrm>
        </p:spPr>
        <p:txBody>
          <a:bodyPr/>
          <a:lstStyle/>
          <a:p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Все, что важно – рядом с тобой!</a:t>
            </a:r>
            <a:endParaRPr lang="ru-RU" sz="5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0060" y="3179928"/>
            <a:ext cx="7526740" cy="2946235"/>
          </a:xfrm>
        </p:spPr>
        <p:txBody>
          <a:bodyPr/>
          <a:lstStyle/>
          <a:p>
            <a:r>
              <a:rPr lang="ru-RU" dirty="0" smtClean="0"/>
              <a:t>ролик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52874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 smtClean="0"/>
              <a:t>Тезисы: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/>
            <a:r>
              <a:rPr lang="ru-RU" sz="3600" b="1" i="1" dirty="0">
                <a:solidFill>
                  <a:srgbClr val="FF0000"/>
                </a:solidFill>
                <a:latin typeface="Monotype Corsiva" pitchFamily="66" charset="0"/>
              </a:rPr>
              <a:t>Как бы ни были хороши  учителя, без помощи родителей им не обойтись.</a:t>
            </a:r>
            <a:endParaRPr lang="ru-RU" sz="3600" i="1" dirty="0">
              <a:solidFill>
                <a:srgbClr val="FF0000"/>
              </a:solidFill>
              <a:latin typeface="Monotype Corsiva" pitchFamily="66" charset="0"/>
            </a:endParaRPr>
          </a:p>
          <a:p>
            <a:pPr lvl="0"/>
            <a:r>
              <a:rPr lang="ru-RU" sz="3600" b="1" dirty="0">
                <a:solidFill>
                  <a:srgbClr val="FF0000"/>
                </a:solidFill>
                <a:latin typeface="Monotype Corsiva" pitchFamily="66" charset="0"/>
              </a:rPr>
              <a:t>Ценности мотивируют наше поведение</a:t>
            </a:r>
          </a:p>
          <a:p>
            <a:pPr lvl="0"/>
            <a:r>
              <a:rPr lang="ru-RU" sz="3600" b="1" dirty="0">
                <a:solidFill>
                  <a:srgbClr val="FF0000"/>
                </a:solidFill>
                <a:latin typeface="Monotype Corsiva" pitchFamily="66" charset="0"/>
              </a:rPr>
              <a:t>Некоторые общепринятые ценности для многих являются лишь декларацией</a:t>
            </a:r>
            <a:endParaRPr lang="ru-RU" sz="3600" b="1" dirty="0">
              <a:solidFill>
                <a:srgbClr val="525129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492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660904" cy="6495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301109"/>
            <a:ext cx="4658925" cy="621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657077"/>
            <a:ext cx="428625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3514577"/>
            <a:ext cx="4286250" cy="300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065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</a:t>
            </a:r>
            <a:r>
              <a:rPr lang="ru-RU" sz="6600" b="1" dirty="0" smtClean="0"/>
              <a:t>тезис 1:</a:t>
            </a: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776000" cy="3996000"/>
          </a:xfrm>
        </p:spPr>
        <p:txBody>
          <a:bodyPr/>
          <a:lstStyle/>
          <a:p>
            <a:pPr algn="ctr"/>
            <a:r>
              <a:rPr lang="ru-RU" i="1" dirty="0" smtClean="0"/>
              <a:t> </a:t>
            </a:r>
            <a:r>
              <a:rPr lang="ru-RU" sz="6600" b="1" i="1" dirty="0">
                <a:solidFill>
                  <a:srgbClr val="FF0000"/>
                </a:solidFill>
                <a:latin typeface="Monotype Corsiva" pitchFamily="66" charset="0"/>
              </a:rPr>
              <a:t>К</a:t>
            </a:r>
            <a:r>
              <a:rPr lang="ru-RU" sz="6600" b="1" i="1" dirty="0" smtClean="0">
                <a:solidFill>
                  <a:srgbClr val="FF0000"/>
                </a:solidFill>
                <a:latin typeface="Monotype Corsiva" pitchFamily="66" charset="0"/>
              </a:rPr>
              <a:t>ак </a:t>
            </a:r>
            <a:r>
              <a:rPr lang="ru-RU" sz="6600" b="1" i="1" dirty="0">
                <a:solidFill>
                  <a:srgbClr val="FF0000"/>
                </a:solidFill>
                <a:latin typeface="Monotype Corsiva" pitchFamily="66" charset="0"/>
              </a:rPr>
              <a:t>бы </a:t>
            </a:r>
            <a:r>
              <a:rPr lang="ru-RU" sz="6600" b="1" i="1" dirty="0" smtClean="0">
                <a:solidFill>
                  <a:srgbClr val="FF0000"/>
                </a:solidFill>
                <a:latin typeface="Monotype Corsiva" pitchFamily="66" charset="0"/>
              </a:rPr>
              <a:t>ни </a:t>
            </a:r>
            <a:r>
              <a:rPr lang="ru-RU" sz="6600" b="1" i="1" dirty="0">
                <a:solidFill>
                  <a:srgbClr val="FF0000"/>
                </a:solidFill>
                <a:latin typeface="Monotype Corsiva" pitchFamily="66" charset="0"/>
              </a:rPr>
              <a:t>были хороши  учителя, без помощи родителей им не </a:t>
            </a:r>
            <a:r>
              <a:rPr lang="ru-RU" sz="6600" b="1" i="1" dirty="0" smtClean="0">
                <a:solidFill>
                  <a:srgbClr val="FF0000"/>
                </a:solidFill>
                <a:latin typeface="Monotype Corsiva" pitchFamily="66" charset="0"/>
              </a:rPr>
              <a:t>обойтись.</a:t>
            </a:r>
            <a:endParaRPr lang="ru-RU" sz="6600" i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06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>
                <a:solidFill>
                  <a:srgbClr val="FF0000"/>
                </a:solidFill>
                <a:latin typeface="GothaMed"/>
              </a:rPr>
              <a:t>ЦЕННОСТИ</a:t>
            </a:r>
            <a:br>
              <a:rPr lang="ru-RU" cap="all" dirty="0">
                <a:solidFill>
                  <a:srgbClr val="FF0000"/>
                </a:solidFill>
                <a:latin typeface="GothaMed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100000" cy="4104000"/>
          </a:xfrm>
        </p:spPr>
        <p:txBody>
          <a:bodyPr/>
          <a:lstStyle/>
          <a:p>
            <a:pPr algn="r"/>
            <a:r>
              <a:rPr lang="ru-RU" sz="2000" dirty="0" smtClean="0">
                <a:solidFill>
                  <a:srgbClr val="444444"/>
                </a:solidFill>
                <a:latin typeface="Trebuchet MS"/>
              </a:rPr>
              <a:t>те вещи, подобные здоровью, которые оказываются важными для вас.</a:t>
            </a:r>
            <a:r>
              <a:rPr lang="ru-RU" dirty="0" smtClean="0">
                <a:solidFill>
                  <a:srgbClr val="444444"/>
                </a:solidFill>
                <a:latin typeface="Trebuchet MS"/>
              </a:rPr>
              <a:t>                                  </a:t>
            </a:r>
            <a:r>
              <a:rPr lang="ru-RU" sz="1600" dirty="0" smtClean="0">
                <a:solidFill>
                  <a:srgbClr val="444444"/>
                </a:solidFill>
                <a:latin typeface="Trebuchet MS"/>
              </a:rPr>
              <a:t>(Краткий глоссарий НЛП)</a:t>
            </a:r>
          </a:p>
          <a:p>
            <a:r>
              <a:rPr lang="ru-RU" sz="2000" dirty="0" smtClean="0">
                <a:solidFill>
                  <a:srgbClr val="444444"/>
                </a:solidFill>
                <a:latin typeface="Trebuchet MS"/>
              </a:rPr>
              <a:t>то, что человек особенно ценит в жизни, чему он придает особый, положительный жизненный смысл</a:t>
            </a:r>
            <a:r>
              <a:rPr lang="ru-RU" sz="1600" dirty="0" smtClean="0">
                <a:solidFill>
                  <a:srgbClr val="444444"/>
                </a:solidFill>
                <a:latin typeface="Trebuchet MS"/>
              </a:rPr>
              <a:t>.</a:t>
            </a:r>
          </a:p>
          <a:p>
            <a:pPr marL="0" indent="0" algn="r">
              <a:buNone/>
            </a:pPr>
            <a:r>
              <a:rPr lang="ru-RU" sz="1600" dirty="0" smtClean="0">
                <a:solidFill>
                  <a:srgbClr val="444444"/>
                </a:solidFill>
                <a:latin typeface="Trebuchet MS"/>
              </a:rPr>
              <a:t>                                  (Краткий словарь психологических терминов)</a:t>
            </a:r>
          </a:p>
          <a:p>
            <a:r>
              <a:rPr lang="ru-RU" sz="2000" dirty="0" smtClean="0">
                <a:solidFill>
                  <a:srgbClr val="444444"/>
                </a:solidFill>
                <a:latin typeface="Trebuchet MS"/>
              </a:rPr>
              <a:t>то, что человек особенно ценит,</a:t>
            </a:r>
            <a:r>
              <a:rPr lang="ru-RU" sz="2000" dirty="0">
                <a:solidFill>
                  <a:srgbClr val="444444"/>
                </a:solidFill>
                <a:latin typeface="Trebuchet MS"/>
              </a:rPr>
              <a:t> чем</a:t>
            </a:r>
            <a:r>
              <a:rPr lang="ru-RU" sz="2000" dirty="0" smtClean="0">
                <a:solidFill>
                  <a:srgbClr val="444444"/>
                </a:solidFill>
                <a:latin typeface="Trebuchet MS"/>
              </a:rPr>
              <a:t>  дорожит в жизни, чему придает особое значение. </a:t>
            </a:r>
          </a:p>
          <a:p>
            <a:pPr marL="0" indent="0" algn="r">
              <a:buNone/>
            </a:pPr>
            <a:r>
              <a:rPr lang="ru-RU" sz="1600" dirty="0" smtClean="0">
                <a:solidFill>
                  <a:srgbClr val="444444"/>
                </a:solidFill>
                <a:latin typeface="Trebuchet MS"/>
              </a:rPr>
              <a:t>(Словарь по </a:t>
            </a:r>
            <a:r>
              <a:rPr lang="ru-RU" sz="1600" dirty="0" err="1" smtClean="0">
                <a:solidFill>
                  <a:srgbClr val="444444"/>
                </a:solidFill>
                <a:latin typeface="Trebuchet MS"/>
              </a:rPr>
              <a:t>конфликтологии</a:t>
            </a:r>
            <a:r>
              <a:rPr lang="ru-RU" sz="1600" dirty="0" smtClean="0">
                <a:solidFill>
                  <a:srgbClr val="444444"/>
                </a:solidFill>
                <a:latin typeface="Trebuchet MS"/>
              </a:rPr>
              <a:t>)</a:t>
            </a:r>
            <a:endParaRPr lang="ru-RU" sz="1600" dirty="0">
              <a:solidFill>
                <a:srgbClr val="444444"/>
              </a:solidFill>
              <a:latin typeface="Trebuchet MS"/>
            </a:endParaRPr>
          </a:p>
          <a:p>
            <a:r>
              <a:rPr lang="ru-RU" sz="2000" dirty="0" err="1" smtClean="0">
                <a:solidFill>
                  <a:srgbClr val="444444"/>
                </a:solidFill>
                <a:latin typeface="Trebuchet MS"/>
              </a:rPr>
              <a:t>тo</a:t>
            </a:r>
            <a:r>
              <a:rPr lang="ru-RU" sz="2000" dirty="0">
                <a:solidFill>
                  <a:srgbClr val="444444"/>
                </a:solidFill>
                <a:latin typeface="Trebuchet MS"/>
              </a:rPr>
              <a:t>, что важно для вас в определенном </a:t>
            </a:r>
            <a:r>
              <a:rPr lang="ru-RU" sz="2000" dirty="0" smtClean="0">
                <a:solidFill>
                  <a:srgbClr val="444444"/>
                </a:solidFill>
                <a:latin typeface="Trebuchet MS"/>
              </a:rPr>
              <a:t>контексте</a:t>
            </a:r>
            <a:r>
              <a:rPr lang="ru-RU" sz="2000" dirty="0">
                <a:solidFill>
                  <a:srgbClr val="444444"/>
                </a:solidFill>
                <a:latin typeface="Trebuchet MS"/>
              </a:rPr>
              <a:t>. Ваши ценности (критерии) — это то, что мотивирует вас в жизни. </a:t>
            </a:r>
          </a:p>
          <a:p>
            <a:pPr marL="0" indent="0" algn="r">
              <a:buNone/>
            </a:pPr>
            <a:r>
              <a:rPr lang="ru-RU" sz="2000" dirty="0" smtClean="0">
                <a:solidFill>
                  <a:schemeClr val="bg2"/>
                </a:solidFill>
                <a:latin typeface="Trebuchet MS"/>
              </a:rPr>
              <a:t>                                                    </a:t>
            </a: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</a:rPr>
              <a:t>(Метапрограмма НЛП. Основные понятия)</a:t>
            </a:r>
            <a:r>
              <a:rPr lang="ru-RU" sz="2000" dirty="0" smtClean="0">
                <a:solidFill>
                  <a:srgbClr val="95A5A6"/>
                </a:solidFill>
                <a:latin typeface="Trebuchet MS"/>
              </a:rPr>
              <a:t/>
            </a:r>
            <a:br>
              <a:rPr lang="ru-RU" sz="2000" dirty="0" smtClean="0">
                <a:solidFill>
                  <a:srgbClr val="95A5A6"/>
                </a:solidFill>
                <a:latin typeface="Trebuchet MS"/>
              </a:rPr>
            </a:br>
            <a:r>
              <a:rPr lang="ru-RU" sz="2000" dirty="0" smtClean="0">
                <a:solidFill>
                  <a:srgbClr val="95A5A6"/>
                </a:solidFill>
                <a:latin typeface="Trebuchet MS"/>
              </a:rPr>
              <a:t/>
            </a:r>
            <a:br>
              <a:rPr lang="ru-RU" sz="2000" dirty="0" smtClean="0">
                <a:solidFill>
                  <a:srgbClr val="95A5A6"/>
                </a:solidFill>
                <a:latin typeface="Trebuchet MS"/>
              </a:rPr>
            </a:br>
            <a:endParaRPr lang="ru-RU" sz="2000" dirty="0">
              <a:solidFill>
                <a:srgbClr val="52512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 smtClean="0"/>
              <a:t>Тезис 2: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200000" cy="3384000"/>
          </a:xfrm>
        </p:spPr>
        <p:txBody>
          <a:bodyPr/>
          <a:lstStyle/>
          <a:p>
            <a:r>
              <a:rPr lang="ru-RU" sz="7200" b="1" dirty="0">
                <a:solidFill>
                  <a:srgbClr val="FF0000"/>
                </a:solidFill>
                <a:latin typeface="Monotype Corsiva" pitchFamily="66" charset="0"/>
              </a:rPr>
              <a:t>Ценности мотивируют наше поведение</a:t>
            </a:r>
            <a:r>
              <a:rPr lang="ru-RU" sz="7200" dirty="0">
                <a:solidFill>
                  <a:srgbClr val="FF0000"/>
                </a:solidFill>
                <a:latin typeface="Monotype Corsiva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38020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Тест «Золотая рыбка»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1975" y="1340768"/>
            <a:ext cx="7826449" cy="5314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288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/>
              <a:t>Тезис 3: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6600" dirty="0" smtClean="0">
                <a:solidFill>
                  <a:srgbClr val="FF0000"/>
                </a:solidFill>
                <a:latin typeface="Monotype Corsiva" pitchFamily="66" charset="0"/>
              </a:rPr>
              <a:t>Некоторые общепринятые ценности для многих являются лишь декларацией.</a:t>
            </a:r>
            <a:endParaRPr lang="ru-RU" sz="66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391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7248">
            <a:off x="5087037" y="1648987"/>
            <a:ext cx="324036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71826">
            <a:off x="951746" y="654943"/>
            <a:ext cx="3124200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71826">
            <a:off x="951746" y="654944"/>
            <a:ext cx="3124200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8757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136000" cy="3996000"/>
          </a:xfrm>
        </p:spPr>
        <p:txBody>
          <a:bodyPr/>
          <a:lstStyle/>
          <a:p>
            <a:r>
              <a:rPr lang="ru-RU" sz="1600" dirty="0" smtClean="0">
                <a:solidFill>
                  <a:srgbClr val="000000"/>
                </a:solidFill>
              </a:rPr>
              <a:t>…мне </a:t>
            </a:r>
            <a:r>
              <a:rPr lang="ru-RU" sz="1600" dirty="0">
                <a:solidFill>
                  <a:srgbClr val="000000"/>
                </a:solidFill>
              </a:rPr>
              <a:t>долго надобно было просидеть на одном месте; но моя подруга Таня, так её называли, была так мила, что я скоро позабыла об этой неприятности. Она мне рассказывала, как вырезывать картинки и наклеивать на дерево или на стекло, выклеивать ими внутри хрустальных чаш; как переводить живые цветы на бумагу, как срисовывать картинки; я не знаю, чего эта девочка не знает!.. Одним словом, время протекло с нею для меня незаметно, если бы не она, то я бы целые полчаса умирала со </a:t>
            </a:r>
            <a:r>
              <a:rPr lang="ru-RU" sz="1600" dirty="0" smtClean="0">
                <a:solidFill>
                  <a:srgbClr val="000000"/>
                </a:solidFill>
              </a:rPr>
              <a:t>скуки… </a:t>
            </a:r>
          </a:p>
          <a:p>
            <a:r>
              <a:rPr lang="ru-RU" sz="1600" dirty="0" smtClean="0">
                <a:solidFill>
                  <a:srgbClr val="000000"/>
                </a:solidFill>
              </a:rPr>
              <a:t>Когда </a:t>
            </a:r>
            <a:r>
              <a:rPr lang="ru-RU" sz="1600" dirty="0">
                <a:solidFill>
                  <a:srgbClr val="000000"/>
                </a:solidFill>
              </a:rPr>
              <a:t>мы отошли на несколько шагов, графиня </a:t>
            </a:r>
            <a:r>
              <a:rPr lang="ru-RU" sz="1600" dirty="0" err="1">
                <a:solidFill>
                  <a:srgbClr val="000000"/>
                </a:solidFill>
              </a:rPr>
              <a:t>Мими</a:t>
            </a:r>
            <a:r>
              <a:rPr lang="ru-RU" sz="1600" dirty="0">
                <a:solidFill>
                  <a:srgbClr val="000000"/>
                </a:solidFill>
              </a:rPr>
              <a:t> сказала мне: «Что вы всё говорите с этою девочкою? Пожалуйста, не дружитесь с нею!» – «Да почему же? – спросила я, – она очень мила». – «Ах, как вам не стыдно! – сказала графиня </a:t>
            </a:r>
            <a:r>
              <a:rPr lang="ru-RU" sz="1600" dirty="0" err="1">
                <a:solidFill>
                  <a:srgbClr val="000000"/>
                </a:solidFill>
              </a:rPr>
              <a:t>Мими</a:t>
            </a:r>
            <a:r>
              <a:rPr lang="ru-RU" sz="1600" dirty="0">
                <a:solidFill>
                  <a:srgbClr val="000000"/>
                </a:solidFill>
              </a:rPr>
              <a:t>. – Мы с нею не говорим; я не знаю, зачем маменька позволила ей приехать к нам. Она дочь нашего учителя. Посмотрите, какие на ней чёрные перчатки, как башмаки дурно сидят; говорят, что она у своего папеньки ходит на кухню!»</a:t>
            </a:r>
            <a:endParaRPr lang="ru-RU" sz="1600" dirty="0">
              <a:solidFill>
                <a:srgbClr val="525129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2648" y="5301209"/>
            <a:ext cx="1867319" cy="1469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кст">
  <a:themeElements>
    <a:clrScheme name="Текст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Текст</Template>
  <TotalTime>1247</TotalTime>
  <Words>266</Words>
  <Application>Microsoft Office PowerPoint</Application>
  <PresentationFormat>Экран (4:3)</PresentationFormat>
  <Paragraphs>29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Текст</vt:lpstr>
      <vt:lpstr>«Учителя – родители, родители - учителя»</vt:lpstr>
      <vt:lpstr>Презентация PowerPoint</vt:lpstr>
      <vt:lpstr> тезис 1:</vt:lpstr>
      <vt:lpstr>ЦЕННОСТИ </vt:lpstr>
      <vt:lpstr>Тезис 2:</vt:lpstr>
      <vt:lpstr>Тест «Золотая рыбка»</vt:lpstr>
      <vt:lpstr>Тезис 3:</vt:lpstr>
      <vt:lpstr>Презентация PowerPoint</vt:lpstr>
      <vt:lpstr>Презентация PowerPoint</vt:lpstr>
      <vt:lpstr>Презентация PowerPoint</vt:lpstr>
      <vt:lpstr>Все, что важно – рядом с тобой!</vt:lpstr>
      <vt:lpstr>Тезисы: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«Учителя – родители, родители - учителя»</dc:title>
  <dc:creator>Елена Николаевна</dc:creator>
  <cp:lastModifiedBy>user</cp:lastModifiedBy>
  <cp:revision>45</cp:revision>
  <dcterms:created xsi:type="dcterms:W3CDTF">2017-01-03T12:49:12Z</dcterms:created>
  <dcterms:modified xsi:type="dcterms:W3CDTF">2020-12-08T13:32:18Z</dcterms:modified>
</cp:coreProperties>
</file>