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59" r:id="rId5"/>
    <p:sldId id="260" r:id="rId6"/>
    <p:sldId id="261" r:id="rId7"/>
    <p:sldId id="263" r:id="rId8"/>
    <p:sldId id="264" r:id="rId9"/>
    <p:sldId id="269" r:id="rId10"/>
    <p:sldId id="270" r:id="rId11"/>
    <p:sldId id="271" r:id="rId12"/>
  </p:sldIdLst>
  <p:sldSz cx="9144000" cy="6858000" type="screen4x3"/>
  <p:notesSz cx="9144000" cy="6858000"/>
  <p:defaultTextStyle>
    <a:defPPr>
      <a:defRPr lang="ru-RU"/>
    </a:defPPr>
    <a:lvl1pPr algn="l">
      <a:spcBef>
        <a:spcPts val="0"/>
      </a:spcBef>
      <a:spcAft>
        <a:spcPts val="0"/>
      </a:spcAft>
      <a:defRPr>
        <a:solidFill>
          <a:schemeClr val="tx1"/>
        </a:solidFill>
        <a:latin typeface="Arial"/>
        <a:ea typeface="+mn-ea"/>
        <a:cs typeface="+mn-cs"/>
      </a:defRPr>
    </a:lvl1pPr>
    <a:lvl2pPr marL="457200" algn="l">
      <a:spcBef>
        <a:spcPts val="0"/>
      </a:spcBef>
      <a:spcAft>
        <a:spcPts val="0"/>
      </a:spcAft>
      <a:defRPr>
        <a:solidFill>
          <a:schemeClr val="tx1"/>
        </a:solidFill>
        <a:latin typeface="Arial"/>
        <a:ea typeface="+mn-ea"/>
        <a:cs typeface="+mn-cs"/>
      </a:defRPr>
    </a:lvl2pPr>
    <a:lvl3pPr marL="914400" algn="l">
      <a:spcBef>
        <a:spcPts val="0"/>
      </a:spcBef>
      <a:spcAft>
        <a:spcPts val="0"/>
      </a:spcAft>
      <a:defRPr>
        <a:solidFill>
          <a:schemeClr val="tx1"/>
        </a:solidFill>
        <a:latin typeface="Arial"/>
        <a:ea typeface="+mn-ea"/>
        <a:cs typeface="+mn-cs"/>
      </a:defRPr>
    </a:lvl3pPr>
    <a:lvl4pPr marL="1371600" algn="l">
      <a:spcBef>
        <a:spcPts val="0"/>
      </a:spcBef>
      <a:spcAft>
        <a:spcPts val="0"/>
      </a:spcAft>
      <a:defRPr>
        <a:solidFill>
          <a:schemeClr val="tx1"/>
        </a:solidFill>
        <a:latin typeface="Arial"/>
        <a:ea typeface="+mn-ea"/>
        <a:cs typeface="+mn-cs"/>
      </a:defRPr>
    </a:lvl4pPr>
    <a:lvl5pPr marL="1828800" algn="l">
      <a:spcBef>
        <a:spcPts val="0"/>
      </a:spcBef>
      <a:spcAft>
        <a:spcPts val="0"/>
      </a:spcAft>
      <a:defRPr>
        <a:solidFill>
          <a:schemeClr val="tx1"/>
        </a:solidFill>
        <a:latin typeface="Arial"/>
        <a:ea typeface="+mn-ea"/>
        <a:cs typeface="+mn-cs"/>
      </a:defRPr>
    </a:lvl5pPr>
    <a:lvl6pPr marL="2286000" algn="l" defTabSz="914400">
      <a:defRPr>
        <a:solidFill>
          <a:schemeClr val="tx1"/>
        </a:solidFill>
        <a:latin typeface="Arial"/>
        <a:ea typeface="+mn-ea"/>
        <a:cs typeface="+mn-cs"/>
      </a:defRPr>
    </a:lvl6pPr>
    <a:lvl7pPr marL="2743200" algn="l" defTabSz="914400">
      <a:defRPr>
        <a:solidFill>
          <a:schemeClr val="tx1"/>
        </a:solidFill>
        <a:latin typeface="Arial"/>
        <a:ea typeface="+mn-ea"/>
        <a:cs typeface="+mn-cs"/>
      </a:defRPr>
    </a:lvl7pPr>
    <a:lvl8pPr marL="3200400" algn="l" defTabSz="914400">
      <a:defRPr>
        <a:solidFill>
          <a:schemeClr val="tx1"/>
        </a:solidFill>
        <a:latin typeface="Arial"/>
        <a:ea typeface="+mn-ea"/>
        <a:cs typeface="+mn-cs"/>
      </a:defRPr>
    </a:lvl8pPr>
    <a:lvl9pPr marL="3657600" algn="l" defTabSz="914400">
      <a:defRPr>
        <a:solidFill>
          <a:schemeClr val="tx1"/>
        </a:solidFill>
        <a:latin typeface="Arial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672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914400" y="1524000"/>
            <a:ext cx="7623174" cy="1752599"/>
          </a:xfrm>
        </p:spPr>
        <p:txBody>
          <a:bodyPr/>
          <a:lstStyle>
            <a:lvl1pPr>
              <a:defRPr sz="5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981200" y="3962400"/>
            <a:ext cx="6553200" cy="1752599"/>
          </a:xfrm>
        </p:spPr>
        <p:txBody>
          <a:bodyPr/>
          <a:lstStyle>
            <a:lvl1pPr marL="0" indent="0">
              <a:buFont typeface="Wingdings"/>
              <a:buNone/>
              <a:defRPr sz="2800"/>
            </a:lvl1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74756" name="Rectangle 4"/>
          <p:cNvSpPr>
            <a:spLocks noGrp="1" noChangeArrowheads="1"/>
          </p:cNvSpPr>
          <p:nvPr>
            <p:ph type="dt" sz="half" idx="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430916AA-FB58-4D5D-ACAE-27DDD2AEE656}" type="datetimeFigureOut">
              <a:rPr lang="ru-RU"/>
              <a:t>19.10.2024</a:t>
            </a:fld>
            <a:endParaRPr lang="ru-RU"/>
          </a:p>
        </p:txBody>
      </p:sp>
      <p:sp>
        <p:nvSpPr>
          <p:cNvPr id="747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4758" name="Rectangle 6"/>
          <p:cNvSpPr>
            <a:spLocks noGrp="1" noChangeArrowheads="1"/>
          </p:cNvSpPr>
          <p:nvPr>
            <p:ph type="sldNum" sz="quarter" idx="4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D7099AEB-D3A0-405F-BD08-41D11ACDFF34}" type="slidenum">
              <a:rPr lang="ru-RU"/>
              <a:t>‹#›</a:t>
            </a:fld>
            <a:endParaRPr lang="ru-RU"/>
          </a:p>
        </p:txBody>
      </p:sp>
      <p:sp>
        <p:nvSpPr>
          <p:cNvPr id="74759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extrusionOk="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4760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7C4E638C-05D9-4742-870A-42B5819AA291}" type="datetimeFigureOut">
              <a:rPr lang="ru-RU"/>
              <a:t>19.10.2024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5D3BAFED-2681-4637-87ED-2809354C9B6C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629400" y="277813"/>
            <a:ext cx="2057400" cy="5853112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7813"/>
            <a:ext cx="6019800" cy="5853112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7C7DAFFF-4CA6-4761-AF21-E60026D02C7A}" type="datetimeFigureOut">
              <a:rPr lang="ru-RU"/>
              <a:t>19.10.2024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591A6CC2-9400-417D-88DF-E00D22436D5B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7DCD208C-7041-451D-9E48-221FAA1B85F2}" type="datetimeFigureOut">
              <a:rPr lang="ru-RU"/>
              <a:t>19.10.2024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064ADE79-3160-4066-8C56-193AEF2BA88E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040E08EC-FB13-45EE-94DC-3361BE809352}" type="datetimeFigureOut">
              <a:rPr lang="ru-RU"/>
              <a:t>19.10.2024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D85105E9-8E98-449F-8934-D7AF7ABF23BC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3F7D54C3-D531-4AA0-B1E1-D5991FCDCF18}" type="datetimeFigureOut">
              <a:rPr lang="ru-RU"/>
              <a:t>19.10.2024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190F0DA2-D1B1-473E-B93D-C13E0A84F9BA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55A1154B-D0CA-4D58-83EC-83EA390D723D}" type="datetimeFigureOut">
              <a:rPr lang="ru-RU"/>
              <a:t>19.10.2024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D9070CDC-527F-481B-95FD-C74877391F6E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76231AB-015D-47BD-8419-DC727DC3274B}" type="datetimeFigureOut">
              <a:rPr lang="ru-RU"/>
              <a:t>19.10.2024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D87FD8C2-BD80-42D8-B792-01566339324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0ADB6CD6-DEB7-42F0-84CE-825E43E0D8A8}" type="datetimeFigureOut">
              <a:rPr lang="ru-RU"/>
              <a:t>19.10.2024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8FDDD345-23A9-42A7-BC22-865A5A5134D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39B27CD-F932-4A8E-BC8D-24E00AD4D2ED}" type="datetimeFigureOut">
              <a:rPr lang="ru-RU"/>
              <a:t>19.10.2024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2B976827-65D9-4186-B221-B0EE168B3D6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D00CDB5F-FC05-4158-BDC9-A00FA4D72F79}" type="datetimeFigureOut">
              <a:rPr lang="ru-RU"/>
              <a:t>19.10.2024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7D7A2B0C-3799-4D79-810C-45AA4FAB99D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</a:defRPr>
            </a:lvl1pPr>
          </a:lstStyle>
          <a:p>
            <a:pPr>
              <a:defRPr/>
            </a:pPr>
            <a:fld id="{EB84AC48-A1A3-41F1-BBF7-82B6AFD79C98}" type="datetimeFigureOut">
              <a:rPr lang="ru-RU"/>
              <a:t>19.10.2024</a:t>
            </a:fld>
            <a:endParaRPr lang="ru-RU"/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</a:defRPr>
            </a:lvl1pPr>
          </a:lstStyle>
          <a:p>
            <a:pPr>
              <a:defRPr/>
            </a:pPr>
            <a:fld id="{D3AB4857-454E-4EE9-95B4-B01B410F378D}" type="slidenum">
              <a:rPr lang="ru-RU"/>
              <a:t>‹#›</a:t>
            </a:fld>
            <a:endParaRPr lang="ru-RU"/>
          </a:p>
        </p:txBody>
      </p:sp>
      <p:sp>
        <p:nvSpPr>
          <p:cNvPr id="73735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extrusionOk="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3736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>
        <a:spcBef>
          <a:spcPts val="0"/>
        </a:spcBef>
        <a:spcAft>
          <a:spcPts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>
        <a:spcBef>
          <a:spcPts val="0"/>
        </a:spcBef>
        <a:spcAft>
          <a:spcPts val="0"/>
        </a:spcAft>
        <a:defRPr sz="4200">
          <a:solidFill>
            <a:schemeClr val="tx2"/>
          </a:solidFill>
          <a:latin typeface="Garamond"/>
        </a:defRPr>
      </a:lvl2pPr>
      <a:lvl3pPr algn="l">
        <a:spcBef>
          <a:spcPts val="0"/>
        </a:spcBef>
        <a:spcAft>
          <a:spcPts val="0"/>
        </a:spcAft>
        <a:defRPr sz="4200">
          <a:solidFill>
            <a:schemeClr val="tx2"/>
          </a:solidFill>
          <a:latin typeface="Garamond"/>
        </a:defRPr>
      </a:lvl3pPr>
      <a:lvl4pPr algn="l">
        <a:spcBef>
          <a:spcPts val="0"/>
        </a:spcBef>
        <a:spcAft>
          <a:spcPts val="0"/>
        </a:spcAft>
        <a:defRPr sz="4200">
          <a:solidFill>
            <a:schemeClr val="tx2"/>
          </a:solidFill>
          <a:latin typeface="Garamond"/>
        </a:defRPr>
      </a:lvl4pPr>
      <a:lvl5pPr algn="l">
        <a:spcBef>
          <a:spcPts val="0"/>
        </a:spcBef>
        <a:spcAft>
          <a:spcPts val="0"/>
        </a:spcAft>
        <a:defRPr sz="4200">
          <a:solidFill>
            <a:schemeClr val="tx2"/>
          </a:solidFill>
          <a:latin typeface="Garamond"/>
        </a:defRPr>
      </a:lvl5pPr>
      <a:lvl6pPr marL="457200" algn="l">
        <a:spcBef>
          <a:spcPts val="0"/>
        </a:spcBef>
        <a:spcAft>
          <a:spcPts val="0"/>
        </a:spcAft>
        <a:defRPr sz="4200">
          <a:solidFill>
            <a:schemeClr val="tx2"/>
          </a:solidFill>
          <a:latin typeface="Garamond"/>
        </a:defRPr>
      </a:lvl6pPr>
      <a:lvl7pPr marL="914400" algn="l">
        <a:spcBef>
          <a:spcPts val="0"/>
        </a:spcBef>
        <a:spcAft>
          <a:spcPts val="0"/>
        </a:spcAft>
        <a:defRPr sz="4200">
          <a:solidFill>
            <a:schemeClr val="tx2"/>
          </a:solidFill>
          <a:latin typeface="Garamond"/>
        </a:defRPr>
      </a:lvl7pPr>
      <a:lvl8pPr marL="1371600" algn="l">
        <a:spcBef>
          <a:spcPts val="0"/>
        </a:spcBef>
        <a:spcAft>
          <a:spcPts val="0"/>
        </a:spcAft>
        <a:defRPr sz="4200">
          <a:solidFill>
            <a:schemeClr val="tx2"/>
          </a:solidFill>
          <a:latin typeface="Garamond"/>
        </a:defRPr>
      </a:lvl8pPr>
      <a:lvl9pPr marL="1828800" algn="l">
        <a:spcBef>
          <a:spcPts val="0"/>
        </a:spcBef>
        <a:spcAft>
          <a:spcPts val="0"/>
        </a:spcAft>
        <a:defRPr sz="4200">
          <a:solidFill>
            <a:schemeClr val="tx2"/>
          </a:solidFill>
          <a:latin typeface="Garamond"/>
        </a:defRPr>
      </a:lvl9pPr>
    </p:titleStyle>
    <p:bodyStyle>
      <a:lvl1pPr marL="342900" indent="-342900" algn="l">
        <a:spcBef>
          <a:spcPts val="0"/>
        </a:spcBef>
        <a:spcAft>
          <a:spcPts val="0"/>
        </a:spcAft>
        <a:buClr>
          <a:schemeClr val="accent1"/>
        </a:buClr>
        <a:buSzPct val="65000"/>
        <a:buFont typeface="Wingdings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>
        <a:spcBef>
          <a:spcPts val="0"/>
        </a:spcBef>
        <a:spcAft>
          <a:spcPts val="0"/>
        </a:spcAft>
        <a:buClr>
          <a:schemeClr val="accent2"/>
        </a:buClr>
        <a:buSzPct val="60000"/>
        <a:buFont typeface="Wingdings"/>
        <a:buChar char="q"/>
        <a:defRPr sz="2600">
          <a:solidFill>
            <a:schemeClr val="tx1"/>
          </a:solidFill>
          <a:latin typeface="+mn-lt"/>
        </a:defRPr>
      </a:lvl2pPr>
      <a:lvl3pPr marL="1022350" indent="-350838" algn="l">
        <a:spcBef>
          <a:spcPts val="0"/>
        </a:spcBef>
        <a:spcAft>
          <a:spcPts val="0"/>
        </a:spcAft>
        <a:buClr>
          <a:schemeClr val="accent1"/>
        </a:buClr>
        <a:buSzPct val="65000"/>
        <a:buFont typeface="Wingdings"/>
        <a:buChar char="n"/>
        <a:defRPr sz="2200">
          <a:solidFill>
            <a:schemeClr val="tx1"/>
          </a:solidFill>
          <a:latin typeface="+mn-lt"/>
        </a:defRPr>
      </a:lvl3pPr>
      <a:lvl4pPr marL="1339850" indent="-315913" algn="l">
        <a:spcBef>
          <a:spcPts val="0"/>
        </a:spcBef>
        <a:spcAft>
          <a:spcPts val="0"/>
        </a:spcAft>
        <a:buClr>
          <a:schemeClr val="accent2"/>
        </a:buClr>
        <a:buSzPct val="70000"/>
        <a:buFont typeface="Wingdings"/>
        <a:buChar char="q"/>
        <a:defRPr sz="2000">
          <a:solidFill>
            <a:schemeClr val="tx1"/>
          </a:solidFill>
          <a:latin typeface="+mn-lt"/>
        </a:defRPr>
      </a:lvl4pPr>
      <a:lvl5pPr marL="1681163" indent="-339725" algn="l">
        <a:spcBef>
          <a:spcPts val="0"/>
        </a:spcBef>
        <a:spcAft>
          <a:spcPts val="0"/>
        </a:spcAft>
        <a:buClr>
          <a:schemeClr val="accent1"/>
        </a:buClr>
        <a:buSzPct val="75000"/>
        <a:buFont typeface="Wingdings"/>
        <a:buChar char="§"/>
        <a:defRPr sz="2000">
          <a:solidFill>
            <a:schemeClr val="tx1"/>
          </a:solidFill>
          <a:latin typeface="+mn-lt"/>
        </a:defRPr>
      </a:lvl5pPr>
      <a:lvl6pPr marL="2138363" indent="-339725" algn="l">
        <a:spcBef>
          <a:spcPts val="0"/>
        </a:spcBef>
        <a:spcAft>
          <a:spcPts val="0"/>
        </a:spcAft>
        <a:buClr>
          <a:schemeClr val="accent1"/>
        </a:buClr>
        <a:buSzPct val="75000"/>
        <a:buFont typeface="Wingdings"/>
        <a:buChar char="§"/>
        <a:defRPr sz="2000">
          <a:solidFill>
            <a:schemeClr val="tx1"/>
          </a:solidFill>
          <a:latin typeface="+mn-lt"/>
        </a:defRPr>
      </a:lvl6pPr>
      <a:lvl7pPr marL="2595562" indent="-339725" algn="l">
        <a:spcBef>
          <a:spcPts val="0"/>
        </a:spcBef>
        <a:spcAft>
          <a:spcPts val="0"/>
        </a:spcAft>
        <a:buClr>
          <a:schemeClr val="accent1"/>
        </a:buClr>
        <a:buSzPct val="75000"/>
        <a:buFont typeface="Wingdings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>
        <a:spcBef>
          <a:spcPts val="0"/>
        </a:spcBef>
        <a:spcAft>
          <a:spcPts val="0"/>
        </a:spcAft>
        <a:buClr>
          <a:schemeClr val="accent1"/>
        </a:buClr>
        <a:buSzPct val="75000"/>
        <a:buFont typeface="Wingdings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>
        <a:spcBef>
          <a:spcPts val="0"/>
        </a:spcBef>
        <a:spcAft>
          <a:spcPts val="0"/>
        </a:spcAft>
        <a:buClr>
          <a:schemeClr val="accent1"/>
        </a:buClr>
        <a:buSzPct val="75000"/>
        <a:buFont typeface="Wingdings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148" name="Picture 10" descr="0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tretch/>
        </p:blipFill>
        <p:spPr bwMode="auto">
          <a:xfrm>
            <a:off x="1331913" y="404813"/>
            <a:ext cx="6337299" cy="4110037"/>
          </a:xfrm>
          <a:prstGeom prst="rect">
            <a:avLst/>
          </a:prstGeom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1547813" y="5157788"/>
            <a:ext cx="47529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dirty="0" smtClean="0">
                <a:solidFill>
                  <a:srgbClr val="922223"/>
                </a:solidFill>
              </a:rPr>
              <a:t>   </a:t>
            </a:r>
            <a:r>
              <a:rPr lang="ru-RU" sz="3200" b="1" i="1" dirty="0" smtClean="0">
                <a:solidFill>
                  <a:srgbClr val="922223"/>
                </a:solidFill>
              </a:rPr>
              <a:t>Семейный бюджет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648"/>
            <a:ext cx="8964488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8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Спасибо за внимание: 62 картинки для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908720"/>
            <a:ext cx="7272808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500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1573213" y="1052736"/>
            <a:ext cx="7069137" cy="282352"/>
          </a:xfrm>
        </p:spPr>
        <p:txBody>
          <a:bodyPr anchor="ctr">
            <a:noAutofit/>
          </a:bodyPr>
          <a:lstStyle/>
          <a:p>
            <a:pPr>
              <a:defRPr/>
            </a:pPr>
            <a:r>
              <a:rPr lang="ru-RU" sz="2700" b="1" i="1" dirty="0">
                <a:solidFill>
                  <a:srgbClr val="922223"/>
                </a:solidFill>
              </a:rPr>
              <a:t>«Бюджет» - это </a:t>
            </a:r>
            <a:r>
              <a:rPr lang="ru-RU" sz="2700" b="1" i="1" dirty="0" smtClean="0">
                <a:solidFill>
                  <a:srgbClr val="922223"/>
                </a:solidFill>
              </a:rPr>
              <a:t>финансовый план , который </a:t>
            </a:r>
            <a:r>
              <a:rPr lang="ru-RU" sz="2700" b="1" i="1" dirty="0">
                <a:solidFill>
                  <a:srgbClr val="922223"/>
                </a:solidFill>
              </a:rPr>
              <a:t> </a:t>
            </a:r>
            <a:r>
              <a:rPr lang="ru-RU" sz="2700" b="1" i="1" dirty="0" smtClean="0">
                <a:solidFill>
                  <a:srgbClr val="922223"/>
                </a:solidFill>
              </a:rPr>
              <a:t>обобщает </a:t>
            </a:r>
            <a:r>
              <a:rPr lang="ru-RU" sz="2700" b="1" i="1" u="sng" dirty="0" smtClean="0">
                <a:solidFill>
                  <a:srgbClr val="922223"/>
                </a:solidFill>
              </a:rPr>
              <a:t>доходы</a:t>
            </a:r>
            <a:r>
              <a:rPr lang="ru-RU" sz="2700" b="1" i="1" dirty="0" smtClean="0">
                <a:solidFill>
                  <a:srgbClr val="922223"/>
                </a:solidFill>
              </a:rPr>
              <a:t> </a:t>
            </a:r>
            <a:r>
              <a:rPr lang="ru-RU" sz="2700" b="1" i="1" dirty="0">
                <a:solidFill>
                  <a:srgbClr val="922223"/>
                </a:solidFill>
              </a:rPr>
              <a:t>и </a:t>
            </a:r>
            <a:r>
              <a:rPr lang="ru-RU" sz="2700" b="1" i="1" u="sng" dirty="0" smtClean="0">
                <a:solidFill>
                  <a:srgbClr val="922223"/>
                </a:solidFill>
              </a:rPr>
              <a:t>расходы</a:t>
            </a:r>
            <a:r>
              <a:rPr lang="ru-RU" sz="2700" b="1" i="1" dirty="0" smtClean="0">
                <a:solidFill>
                  <a:srgbClr val="922223"/>
                </a:solidFill>
              </a:rPr>
              <a:t> </a:t>
            </a:r>
            <a:r>
              <a:rPr lang="ru-RU" sz="2700" b="1" i="1" dirty="0">
                <a:solidFill>
                  <a:srgbClr val="922223"/>
                </a:solidFill>
              </a:rPr>
              <a:t>за определенный период времени (неделя, месяц, год)</a:t>
            </a:r>
            <a:endParaRPr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 bwMode="auto">
          <a:xfrm>
            <a:off x="1571625" y="4643438"/>
            <a:ext cx="7358063" cy="1785937"/>
          </a:xfrm>
        </p:spPr>
        <p:txBody>
          <a:bodyPr>
            <a:normAutofit/>
          </a:bodyPr>
          <a:lstStyle/>
          <a:p>
            <a:pPr marL="0" indent="0">
              <a:defRPr/>
            </a:pPr>
            <a:r>
              <a:rPr lang="ru-RU" sz="1600">
                <a:solidFill>
                  <a:srgbClr val="CC3300"/>
                </a:solidFill>
              </a:rPr>
              <a:t>Термин «бюджет» пришёл из Англии, дословно он означал «кожаный мешок»</a:t>
            </a:r>
            <a:endParaRPr/>
          </a:p>
          <a:p>
            <a:pPr marL="0" indent="0">
              <a:defRPr/>
            </a:pPr>
            <a:r>
              <a:rPr lang="ru-RU" sz="1900" b="1" i="1"/>
              <a:t>Понятие «бюджет» имеет отношение к различным сферам деятельности человека. Бюджет есть у государства, области, города, фирмы, семьи. </a:t>
            </a:r>
            <a:r>
              <a:rPr lang="ru-RU" sz="2100" b="1" i="1"/>
              <a:t> </a:t>
            </a:r>
            <a:endParaRPr lang="ru-RU" sz="2100"/>
          </a:p>
          <a:p>
            <a:pPr marL="0" indent="0">
              <a:lnSpc>
                <a:spcPct val="90000"/>
              </a:lnSpc>
              <a:defRPr/>
            </a:pPr>
            <a:endParaRPr lang="ru-RU" sz="2800"/>
          </a:p>
        </p:txBody>
      </p:sp>
      <p:pic>
        <p:nvPicPr>
          <p:cNvPr id="40965" name="Рисунок 4" descr="legal_sm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4929188" y="1785938"/>
            <a:ext cx="364331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1692275" y="1988840"/>
            <a:ext cx="2971800" cy="2470446"/>
          </a:xfrm>
          <a:prstGeom prst="rect">
            <a:avLst/>
          </a:prstGeom>
          <a:solidFill>
            <a:srgbClr val="99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" name="Рисунок 5" descr="https://fsd.videouroki.net/products/conspekty/techno8/05-semejnyj-byudzhet-dohodnaya-i-raskhodnaya-chasti-byudzheta.files/image00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573000" y="6854532"/>
            <a:ext cx="143172" cy="8101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764704"/>
            <a:ext cx="7623174" cy="1205879"/>
          </a:xfrm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4690981"/>
            <a:ext cx="7274768" cy="102401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548680"/>
            <a:ext cx="7992888" cy="516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62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6866" name="TextBox 1"/>
          <p:cNvSpPr txBox="1">
            <a:spLocks noChangeArrowheads="1"/>
          </p:cNvSpPr>
          <p:nvPr/>
        </p:nvSpPr>
        <p:spPr bwMode="auto">
          <a:xfrm>
            <a:off x="3143250" y="2857500"/>
            <a:ext cx="1428750" cy="101600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>
                <a:latin typeface="Franklin Gothic Book"/>
                <a:cs typeface="Arial"/>
              </a:rPr>
              <a:t>Доходы</a:t>
            </a:r>
            <a:endParaRPr/>
          </a:p>
          <a:p>
            <a:pPr>
              <a:defRPr/>
            </a:pPr>
            <a:r>
              <a:rPr lang="ru-RU" sz="2000" b="1">
                <a:latin typeface="Franklin Gothic Book"/>
                <a:cs typeface="Arial"/>
              </a:rPr>
              <a:t>Семейного бюджета</a:t>
            </a:r>
            <a:endParaRPr/>
          </a:p>
        </p:txBody>
      </p:sp>
      <p:sp>
        <p:nvSpPr>
          <p:cNvPr id="36867" name="TextBox 2"/>
          <p:cNvSpPr txBox="1">
            <a:spLocks noChangeArrowheads="1"/>
          </p:cNvSpPr>
          <p:nvPr/>
        </p:nvSpPr>
        <p:spPr bwMode="auto">
          <a:xfrm>
            <a:off x="571500" y="1071563"/>
            <a:ext cx="2071688" cy="6461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>
                <a:latin typeface="Franklin Gothic Book"/>
                <a:cs typeface="Arial"/>
              </a:rPr>
              <a:t>Заработная плата членов семьи</a:t>
            </a:r>
            <a:endParaRPr/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857250" y="2286000"/>
            <a:ext cx="1428750" cy="646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>
                <a:latin typeface="Franklin Gothic Book"/>
                <a:cs typeface="Arial"/>
              </a:rPr>
              <a:t>Пенсии и стипендии</a:t>
            </a:r>
            <a:endParaRPr/>
          </a:p>
        </p:txBody>
      </p:sp>
      <p:sp>
        <p:nvSpPr>
          <p:cNvPr id="36869" name="TextBox 4"/>
          <p:cNvSpPr txBox="1">
            <a:spLocks noChangeArrowheads="1"/>
          </p:cNvSpPr>
          <p:nvPr/>
        </p:nvSpPr>
        <p:spPr bwMode="auto">
          <a:xfrm>
            <a:off x="785813" y="3429000"/>
            <a:ext cx="1643062" cy="646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>
                <a:latin typeface="Franklin Gothic Book"/>
                <a:cs typeface="Arial"/>
              </a:rPr>
              <a:t>Доходы от ценных бумаг</a:t>
            </a:r>
            <a:endParaRPr/>
          </a:p>
        </p:txBody>
      </p:sp>
      <p:sp>
        <p:nvSpPr>
          <p:cNvPr id="36870" name="TextBox 5"/>
          <p:cNvSpPr txBox="1">
            <a:spLocks noChangeArrowheads="1"/>
          </p:cNvSpPr>
          <p:nvPr/>
        </p:nvSpPr>
        <p:spPr bwMode="auto">
          <a:xfrm>
            <a:off x="785813" y="4786313"/>
            <a:ext cx="2428875" cy="9239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>
                <a:latin typeface="Franklin Gothic Book"/>
                <a:cs typeface="Arial"/>
              </a:rPr>
              <a:t>Доходы от сдачи недвижимости других средств в аренду</a:t>
            </a:r>
            <a:endParaRPr/>
          </a:p>
        </p:txBody>
      </p:sp>
      <p:sp>
        <p:nvSpPr>
          <p:cNvPr id="36871" name="TextBox 6"/>
          <p:cNvSpPr txBox="1">
            <a:spLocks noChangeArrowheads="1"/>
          </p:cNvSpPr>
          <p:nvPr/>
        </p:nvSpPr>
        <p:spPr bwMode="auto">
          <a:xfrm>
            <a:off x="5000625" y="1000125"/>
            <a:ext cx="1928813" cy="9239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atin typeface="Franklin Gothic Book"/>
                <a:cs typeface="Arial"/>
              </a:rPr>
              <a:t>Выплаты и льготы из общественных организаций</a:t>
            </a:r>
            <a:endParaRPr dirty="0"/>
          </a:p>
        </p:txBody>
      </p:sp>
      <p:sp>
        <p:nvSpPr>
          <p:cNvPr id="36872" name="TextBox 7"/>
          <p:cNvSpPr txBox="1">
            <a:spLocks noChangeArrowheads="1"/>
          </p:cNvSpPr>
          <p:nvPr/>
        </p:nvSpPr>
        <p:spPr bwMode="auto">
          <a:xfrm>
            <a:off x="5143500" y="2357438"/>
            <a:ext cx="2000250" cy="6461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>
                <a:latin typeface="Franklin Gothic Book"/>
                <a:cs typeface="Arial"/>
              </a:rPr>
              <a:t>Доходы от других источников</a:t>
            </a:r>
            <a:endParaRPr/>
          </a:p>
        </p:txBody>
      </p:sp>
      <p:sp>
        <p:nvSpPr>
          <p:cNvPr id="36873" name="TextBox 8"/>
          <p:cNvSpPr txBox="1">
            <a:spLocks noChangeArrowheads="1"/>
          </p:cNvSpPr>
          <p:nvPr/>
        </p:nvSpPr>
        <p:spPr bwMode="auto">
          <a:xfrm>
            <a:off x="5214938" y="3357563"/>
            <a:ext cx="1928812" cy="9239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>
                <a:latin typeface="Franklin Gothic Book"/>
                <a:cs typeface="Arial"/>
              </a:rPr>
              <a:t>Доходы от приусадебного хозяйства</a:t>
            </a:r>
            <a:endParaRPr/>
          </a:p>
        </p:txBody>
      </p:sp>
      <p:sp>
        <p:nvSpPr>
          <p:cNvPr id="36874" name="TextBox 9"/>
          <p:cNvSpPr txBox="1">
            <a:spLocks noChangeArrowheads="1"/>
          </p:cNvSpPr>
          <p:nvPr/>
        </p:nvSpPr>
        <p:spPr bwMode="auto">
          <a:xfrm>
            <a:off x="5214938" y="4857750"/>
            <a:ext cx="2500312" cy="9239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>
                <a:latin typeface="Franklin Gothic Book"/>
                <a:cs typeface="Arial"/>
              </a:rPr>
              <a:t>Доходы от предпринимательской деятельности</a:t>
            </a:r>
            <a:endParaRPr/>
          </a:p>
        </p:txBody>
      </p:sp>
      <p:cxnSp>
        <p:nvCxnSpPr>
          <p:cNvPr id="12" name="Прямая со стрелкой 11"/>
          <p:cNvCxnSpPr>
            <a:cxnSpLocks/>
            <a:stCxn id="36867" idx="2"/>
          </p:cNvCxnSpPr>
          <p:nvPr/>
        </p:nvCxnSpPr>
        <p:spPr bwMode="auto">
          <a:xfrm rot="16199999" flipH="1">
            <a:off x="1983581" y="1340644"/>
            <a:ext cx="1068388" cy="18224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cxnSpLocks/>
            <a:stCxn id="36868" idx="3"/>
          </p:cNvCxnSpPr>
          <p:nvPr/>
        </p:nvCxnSpPr>
        <p:spPr bwMode="auto">
          <a:xfrm>
            <a:off x="2286000" y="2609850"/>
            <a:ext cx="785813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cxnSpLocks/>
            <a:stCxn id="36869" idx="3"/>
            <a:endCxn id="36866" idx="1"/>
          </p:cNvCxnSpPr>
          <p:nvPr/>
        </p:nvCxnSpPr>
        <p:spPr bwMode="auto">
          <a:xfrm flipV="1">
            <a:off x="2428875" y="3365500"/>
            <a:ext cx="714375" cy="3873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cxnSpLocks/>
            <a:endCxn id="36866" idx="2"/>
          </p:cNvCxnSpPr>
          <p:nvPr/>
        </p:nvCxnSpPr>
        <p:spPr bwMode="auto">
          <a:xfrm rot="5400000" flipH="1" flipV="1">
            <a:off x="2598738" y="4418012"/>
            <a:ext cx="1803400" cy="7143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cxnSpLocks/>
            <a:stCxn id="36871" idx="1"/>
          </p:cNvCxnSpPr>
          <p:nvPr/>
        </p:nvCxnSpPr>
        <p:spPr bwMode="auto">
          <a:xfrm flipH="1">
            <a:off x="3929063" y="1552576"/>
            <a:ext cx="1071562" cy="11620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cxnSpLocks/>
            <a:stCxn id="36872" idx="1"/>
            <a:endCxn id="36866" idx="3"/>
          </p:cNvCxnSpPr>
          <p:nvPr/>
        </p:nvCxnSpPr>
        <p:spPr bwMode="auto">
          <a:xfrm rot="10800000" flipV="1">
            <a:off x="4572000" y="2681288"/>
            <a:ext cx="571500" cy="6842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cxnSpLocks/>
            <a:stCxn id="36873" idx="1"/>
          </p:cNvCxnSpPr>
          <p:nvPr/>
        </p:nvCxnSpPr>
        <p:spPr bwMode="auto">
          <a:xfrm rot="10800000">
            <a:off x="4643438" y="3429000"/>
            <a:ext cx="571500" cy="390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cxnSpLocks/>
            <a:stCxn id="36874" idx="1"/>
          </p:cNvCxnSpPr>
          <p:nvPr/>
        </p:nvCxnSpPr>
        <p:spPr bwMode="auto">
          <a:xfrm rot="10800000">
            <a:off x="4071938" y="3929063"/>
            <a:ext cx="1143000" cy="13906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883" name="TextBox 30"/>
          <p:cNvSpPr txBox="1">
            <a:spLocks noChangeArrowheads="1"/>
          </p:cNvSpPr>
          <p:nvPr/>
        </p:nvSpPr>
        <p:spPr bwMode="auto">
          <a:xfrm>
            <a:off x="857250" y="357188"/>
            <a:ext cx="6429375" cy="46196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>
                <a:latin typeface="Franklin Gothic Book"/>
                <a:cs typeface="Arial"/>
              </a:rPr>
              <a:t>Источники доходной части семейного бюджета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8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7813"/>
            <a:ext cx="8229600" cy="270867"/>
          </a:xfrm>
        </p:spPr>
        <p:txBody>
          <a:bodyPr anchor="ctr"/>
          <a:lstStyle/>
          <a:p>
            <a:pPr>
              <a:defRPr/>
            </a:pPr>
            <a:endParaRPr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48681"/>
            <a:ext cx="7715200" cy="55949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fsd.videouroki.net/products/conspekty/techno8/05-semejnyj-byudzhet-dohodnaya-i-raskhodnaya-chasti-byudzheta.files/image00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848872" cy="55446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 bwMode="auto">
          <a:xfrm>
            <a:off x="454025" y="288924"/>
            <a:ext cx="8129588" cy="641350"/>
          </a:xfrm>
        </p:spPr>
        <p:txBody>
          <a:bodyPr anchor="b">
            <a:normAutofit fontScale="90000"/>
          </a:bodyPr>
          <a:lstStyle/>
          <a:p>
            <a:pPr>
              <a:defRPr/>
            </a:pPr>
            <a:r>
              <a:rPr lang="ru-RU" sz="4700" b="1" i="1">
                <a:solidFill>
                  <a:srgbClr val="922223"/>
                </a:solidFill>
              </a:rPr>
              <a:t>Виды семейного бюджета</a:t>
            </a:r>
            <a:endParaRPr lang="ru-RU" sz="46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 bwMode="auto">
          <a:xfrm>
            <a:off x="1214438" y="3360738"/>
            <a:ext cx="2784475" cy="928686"/>
          </a:xfrm>
        </p:spPr>
        <p:txBody>
          <a:bodyPr tIns="0">
            <a:normAutofit/>
          </a:bodyPr>
          <a:lstStyle/>
          <a:p>
            <a:pPr marL="26988" indent="0">
              <a:lnSpc>
                <a:spcPct val="80000"/>
              </a:lnSpc>
              <a:buFont typeface="Wingdings"/>
              <a:buNone/>
              <a:defRPr/>
            </a:pPr>
            <a:endParaRPr lang="ru-RU" sz="1600" b="1" i="1" dirty="0">
              <a:solidFill>
                <a:srgbClr val="320E04"/>
              </a:solidFill>
            </a:endParaRPr>
          </a:p>
          <a:p>
            <a:pPr marL="26988" indent="0">
              <a:lnSpc>
                <a:spcPct val="80000"/>
              </a:lnSpc>
              <a:buFont typeface="Wingdings"/>
              <a:buNone/>
              <a:defRPr/>
            </a:pPr>
            <a:r>
              <a:rPr lang="ru-RU" sz="1800" b="1" i="1" dirty="0" smtClean="0">
                <a:solidFill>
                  <a:srgbClr val="002060"/>
                </a:solidFill>
              </a:rPr>
              <a:t>Избыточный(профицит)</a:t>
            </a:r>
            <a:endParaRPr dirty="0"/>
          </a:p>
          <a:p>
            <a:pPr marL="26988" indent="0">
              <a:lnSpc>
                <a:spcPct val="80000"/>
              </a:lnSpc>
              <a:buFont typeface="Wingdings"/>
              <a:buNone/>
              <a:defRPr/>
            </a:pPr>
            <a:r>
              <a:rPr lang="ru-RU" sz="1800" b="1" i="1" dirty="0" smtClean="0">
                <a:solidFill>
                  <a:srgbClr val="002060"/>
                </a:solidFill>
              </a:rPr>
              <a:t> </a:t>
            </a:r>
            <a:endParaRPr dirty="0"/>
          </a:p>
          <a:p>
            <a:pPr marL="26988" indent="0">
              <a:lnSpc>
                <a:spcPct val="80000"/>
              </a:lnSpc>
              <a:buFont typeface="Wingdings"/>
              <a:buNone/>
              <a:defRPr/>
            </a:pPr>
            <a:endParaRPr lang="ru-RU" sz="1600" b="1" i="1" dirty="0">
              <a:solidFill>
                <a:srgbClr val="320E04"/>
              </a:solidFill>
            </a:endParaRPr>
          </a:p>
          <a:p>
            <a:pPr marL="26988" indent="0">
              <a:lnSpc>
                <a:spcPct val="80000"/>
              </a:lnSpc>
              <a:buFont typeface="Wingdings"/>
              <a:buNone/>
              <a:defRPr/>
            </a:pPr>
            <a:endParaRPr lang="ru-RU" sz="1600" dirty="0">
              <a:solidFill>
                <a:srgbClr val="320E04"/>
              </a:solidFill>
            </a:endParaRPr>
          </a:p>
          <a:p>
            <a:pPr marL="26988" indent="0">
              <a:lnSpc>
                <a:spcPct val="80000"/>
              </a:lnSpc>
              <a:buFont typeface="Wingdings"/>
              <a:buNone/>
              <a:defRPr/>
            </a:pPr>
            <a:endParaRPr lang="ru-RU" sz="1200" b="1" i="1" dirty="0">
              <a:solidFill>
                <a:srgbClr val="320E04"/>
              </a:solidFill>
            </a:endParaRPr>
          </a:p>
          <a:p>
            <a:pPr marL="26988" indent="0">
              <a:lnSpc>
                <a:spcPct val="80000"/>
              </a:lnSpc>
              <a:buFont typeface="Wingdings"/>
              <a:buNone/>
              <a:defRPr/>
            </a:pPr>
            <a:endParaRPr lang="ru-RU" sz="1200" b="1" i="1" dirty="0">
              <a:solidFill>
                <a:srgbClr val="320E04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214438" y="1643063"/>
            <a:ext cx="2643187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rgbClr val="002060"/>
                </a:solidFill>
                <a:latin typeface="Arial"/>
              </a:rPr>
              <a:t>Сбалансированный</a:t>
            </a:r>
            <a:r>
              <a:rPr lang="ru-RU" dirty="0">
                <a:solidFill>
                  <a:srgbClr val="002060"/>
                </a:solidFill>
                <a:latin typeface="Arial"/>
              </a:rPr>
              <a:t>.</a:t>
            </a:r>
            <a:endParaRPr dirty="0"/>
          </a:p>
        </p:txBody>
      </p:sp>
      <p:sp>
        <p:nvSpPr>
          <p:cNvPr id="11" name="Равнобедренный треугольник 10"/>
          <p:cNvSpPr/>
          <p:nvPr/>
        </p:nvSpPr>
        <p:spPr bwMode="auto">
          <a:xfrm>
            <a:off x="4286250" y="1285875"/>
            <a:ext cx="1928813" cy="857250"/>
          </a:xfrm>
          <a:prstGeom prst="triangle">
            <a:avLst>
              <a:gd name="adj" fmla="val 500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/>
              <a:t>Доход</a:t>
            </a:r>
            <a:endParaRPr/>
          </a:p>
        </p:txBody>
      </p:sp>
      <p:sp>
        <p:nvSpPr>
          <p:cNvPr id="12" name="Равнобедренный треугольник 11"/>
          <p:cNvSpPr/>
          <p:nvPr/>
        </p:nvSpPr>
        <p:spPr bwMode="auto">
          <a:xfrm>
            <a:off x="6786563" y="1285875"/>
            <a:ext cx="1857375" cy="857250"/>
          </a:xfrm>
          <a:prstGeom prst="triangle">
            <a:avLst>
              <a:gd name="adj" fmla="val 500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/>
              <a:t>Расход</a:t>
            </a:r>
            <a:endParaRPr/>
          </a:p>
        </p:txBody>
      </p:sp>
      <p:cxnSp>
        <p:nvCxnSpPr>
          <p:cNvPr id="14" name="Прямая соединительная линия 13"/>
          <p:cNvCxnSpPr>
            <a:cxnSpLocks/>
            <a:stCxn id="11" idx="0"/>
            <a:endCxn id="12" idx="0"/>
          </p:cNvCxnSpPr>
          <p:nvPr/>
        </p:nvCxnSpPr>
        <p:spPr bwMode="auto">
          <a:xfrm rot="5400000" flipH="1" flipV="1">
            <a:off x="6483350" y="52388"/>
            <a:ext cx="1587" cy="24653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трелка вправо 16"/>
          <p:cNvSpPr/>
          <p:nvPr/>
        </p:nvSpPr>
        <p:spPr bwMode="auto">
          <a:xfrm rot="16199999">
            <a:off x="6072188" y="1714500"/>
            <a:ext cx="928688" cy="71437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 bwMode="auto">
          <a:xfrm>
            <a:off x="4214813" y="2643188"/>
            <a:ext cx="2000250" cy="1500187"/>
          </a:xfrm>
          <a:prstGeom prst="triangle">
            <a:avLst>
              <a:gd name="adj" fmla="val 51604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Доход</a:t>
            </a:r>
            <a:endParaRPr dirty="0"/>
          </a:p>
        </p:txBody>
      </p:sp>
      <p:sp>
        <p:nvSpPr>
          <p:cNvPr id="24" name="Равнобедренный треугольник 23"/>
          <p:cNvSpPr/>
          <p:nvPr/>
        </p:nvSpPr>
        <p:spPr bwMode="auto">
          <a:xfrm>
            <a:off x="6715125" y="2428875"/>
            <a:ext cx="1857375" cy="857250"/>
          </a:xfrm>
          <a:prstGeom prst="triangle">
            <a:avLst>
              <a:gd name="adj" fmla="val 47225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/>
              <a:t>Расход</a:t>
            </a:r>
            <a:endParaRPr/>
          </a:p>
        </p:txBody>
      </p:sp>
      <p:sp>
        <p:nvSpPr>
          <p:cNvPr id="25" name="Равнобедренный треугольник 24"/>
          <p:cNvSpPr/>
          <p:nvPr/>
        </p:nvSpPr>
        <p:spPr bwMode="auto">
          <a:xfrm>
            <a:off x="4071938" y="4500563"/>
            <a:ext cx="2214562" cy="857250"/>
          </a:xfrm>
          <a:prstGeom prst="triangle">
            <a:avLst>
              <a:gd name="adj" fmla="val 50880"/>
            </a:avLst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err="1"/>
              <a:t>ДДоход</a:t>
            </a:r>
            <a:endParaRPr lang="ru-RU" dirty="0"/>
          </a:p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доход</a:t>
            </a:r>
            <a:endParaRPr dirty="0"/>
          </a:p>
        </p:txBody>
      </p:sp>
      <p:sp>
        <p:nvSpPr>
          <p:cNvPr id="26" name="Равнобедренный треугольник 25"/>
          <p:cNvSpPr/>
          <p:nvPr/>
        </p:nvSpPr>
        <p:spPr bwMode="auto">
          <a:xfrm>
            <a:off x="6786563" y="4786313"/>
            <a:ext cx="1857375" cy="1500187"/>
          </a:xfrm>
          <a:prstGeom prst="triangle">
            <a:avLst>
              <a:gd name="adj" fmla="val 50903"/>
            </a:avLst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 smtClean="0"/>
              <a:t>Ррасасход</a:t>
            </a:r>
            <a:endParaRPr dirty="0"/>
          </a:p>
        </p:txBody>
      </p:sp>
      <p:cxnSp>
        <p:nvCxnSpPr>
          <p:cNvPr id="29" name="Прямая соединительная линия 28"/>
          <p:cNvCxnSpPr>
            <a:cxnSpLocks/>
            <a:stCxn id="23" idx="0"/>
            <a:endCxn id="24" idx="0"/>
          </p:cNvCxnSpPr>
          <p:nvPr/>
        </p:nvCxnSpPr>
        <p:spPr bwMode="auto">
          <a:xfrm rot="5400000" flipH="1" flipV="1">
            <a:off x="6312694" y="1362869"/>
            <a:ext cx="214313" cy="2346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cxnSpLocks/>
            <a:stCxn id="25" idx="0"/>
            <a:endCxn id="26" idx="0"/>
          </p:cNvCxnSpPr>
          <p:nvPr/>
        </p:nvCxnSpPr>
        <p:spPr bwMode="auto">
          <a:xfrm rot="16199999" flipH="1">
            <a:off x="6323013" y="3376613"/>
            <a:ext cx="285750" cy="25336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Стрелка вправо 31"/>
          <p:cNvSpPr/>
          <p:nvPr/>
        </p:nvSpPr>
        <p:spPr bwMode="auto">
          <a:xfrm rot="16199999">
            <a:off x="5715001" y="3286125"/>
            <a:ext cx="1643062" cy="71437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Стрелка вправо 32"/>
          <p:cNvSpPr/>
          <p:nvPr/>
        </p:nvSpPr>
        <p:spPr bwMode="auto">
          <a:xfrm rot="16199999">
            <a:off x="5715001" y="5429250"/>
            <a:ext cx="1643062" cy="71437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TextBox 39"/>
          <p:cNvSpPr txBox="1"/>
          <p:nvPr/>
        </p:nvSpPr>
        <p:spPr bwMode="auto">
          <a:xfrm>
            <a:off x="1285875" y="5929313"/>
            <a:ext cx="270510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rgbClr val="002060"/>
                </a:solidFill>
                <a:latin typeface="Arial"/>
              </a:rPr>
              <a:t>Дефицитный 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7" name="Объект 6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76672"/>
            <a:ext cx="8003232" cy="597666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476673"/>
            <a:ext cx="7623174" cy="1296144"/>
          </a:xfrm>
        </p:spPr>
        <p:txBody>
          <a:bodyPr/>
          <a:lstStyle/>
          <a:p>
            <a:pPr algn="ctr"/>
            <a:r>
              <a:rPr lang="ru-RU" dirty="0" smtClean="0"/>
              <a:t>Призы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4400" y="1628800"/>
            <a:ext cx="7620000" cy="4752528"/>
          </a:xfrm>
        </p:spPr>
        <p:txBody>
          <a:bodyPr/>
          <a:lstStyle/>
          <a:p>
            <a:r>
              <a:rPr lang="ru-RU" b="1" dirty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Телевизор с интернетом </a:t>
            </a:r>
            <a:r>
              <a:rPr lang="ru-RU" b="1" dirty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b="1" dirty="0" smtClean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000 </a:t>
            </a:r>
            <a:r>
              <a:rPr lang="ru-RU" b="1" dirty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р.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Мобильный телефон </a:t>
            </a:r>
            <a:r>
              <a:rPr lang="ru-RU" b="1" dirty="0" smtClean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2500</a:t>
            </a:r>
            <a:r>
              <a:rPr lang="ru-RU" b="1" dirty="0" smtClean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р.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Кухонный гарнитур </a:t>
            </a:r>
            <a:r>
              <a:rPr lang="ru-RU" b="1" dirty="0" smtClean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3000 </a:t>
            </a:r>
            <a:r>
              <a:rPr lang="ru-RU" b="1" dirty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р.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День красоты для мамы </a:t>
            </a:r>
            <a:r>
              <a:rPr lang="ru-RU" b="1" dirty="0" smtClean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1500 </a:t>
            </a:r>
            <a:r>
              <a:rPr lang="ru-RU" b="1" dirty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р.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Ужин в ресторане </a:t>
            </a:r>
            <a:r>
              <a:rPr lang="ru-RU" b="1" dirty="0" smtClean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b="1" dirty="0" smtClean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00 </a:t>
            </a:r>
            <a:r>
              <a:rPr lang="ru-RU" b="1" dirty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р.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Экскурсионный тур по Золотому Кольцу России 2000 р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Ноутбук </a:t>
            </a:r>
            <a:r>
              <a:rPr lang="ru-RU" b="1" dirty="0" smtClean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3500 </a:t>
            </a:r>
            <a:r>
              <a:rPr lang="ru-RU" b="1" dirty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р.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Месячный запас еды </a:t>
            </a:r>
            <a:r>
              <a:rPr lang="ru-RU" b="1" dirty="0" smtClean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4000 </a:t>
            </a:r>
            <a:r>
              <a:rPr lang="ru-RU" b="1" dirty="0">
                <a:solidFill>
                  <a:srgbClr val="0070C0"/>
                </a:solidFill>
                <a:latin typeface="OpenSans"/>
                <a:ea typeface="Times New Roman" panose="02020603050405020304" pitchFamily="18" charset="0"/>
                <a:cs typeface="Times New Roman" panose="02020603050405020304" pitchFamily="18" charset="0"/>
              </a:rPr>
              <a:t>р.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55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рай">
  <a:themeElements>
    <a:clrScheme name="Край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Край">
      <a:majorFont>
        <a:latin typeface="Garamond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>
    <a:extraClrScheme>
      <a:clrScheme name="Край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79</TotalTime>
  <Words>176</Words>
  <Application>Microsoft Office PowerPoint</Application>
  <DocSecurity>0</DocSecurity>
  <PresentationFormat>Экран (4:3)</PresentationFormat>
  <Paragraphs>39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Calibri</vt:lpstr>
      <vt:lpstr>Franklin Gothic Book</vt:lpstr>
      <vt:lpstr>Garamond</vt:lpstr>
      <vt:lpstr>OpenSans</vt:lpstr>
      <vt:lpstr>Times New Roman</vt:lpstr>
      <vt:lpstr>Wingdings</vt:lpstr>
      <vt:lpstr>Край</vt:lpstr>
      <vt:lpstr>Презентация PowerPoint</vt:lpstr>
      <vt:lpstr>«Бюджет» - это финансовый план , который  обобщает доходы и расходы за определенный период времени (неделя, месяц, год)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семейного бюджета</vt:lpstr>
      <vt:lpstr>Презентация PowerPoint</vt:lpstr>
      <vt:lpstr>Призы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Comp</dc:creator>
  <cp:keywords/>
  <dc:description/>
  <cp:lastModifiedBy>Пользователь Windows</cp:lastModifiedBy>
  <cp:revision>31</cp:revision>
  <dcterms:created xsi:type="dcterms:W3CDTF">2010-03-08T19:56:57Z</dcterms:created>
  <dcterms:modified xsi:type="dcterms:W3CDTF">2024-10-19T19:08:42Z</dcterms:modified>
  <cp:category/>
  <dc:identifier/>
  <cp:contentStatus/>
  <dc:language/>
  <cp:version/>
</cp:coreProperties>
</file>